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slideLayouts/slideLayout12.xml" ContentType="application/vnd.openxmlformats-officedocument.presentationml.slideLayout+xml"/>
  <Override PartName="/ppt/theme/theme12.xml" ContentType="application/vnd.openxmlformats-officedocument.theme+xml"/>
  <Override PartName="/ppt/slideLayouts/slideLayout13.xml" ContentType="application/vnd.openxmlformats-officedocument.presentationml.slideLayout+xml"/>
  <Override PartName="/ppt/theme/theme13.xml" ContentType="application/vnd.openxmlformats-officedocument.theme+xml"/>
  <Override PartName="/ppt/slideLayouts/slideLayout1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50" r:id="rId2"/>
    <p:sldMasterId id="2147483652" r:id="rId3"/>
    <p:sldMasterId id="2147483668" r:id="rId4"/>
    <p:sldMasterId id="2147483654" r:id="rId5"/>
    <p:sldMasterId id="2147483656" r:id="rId6"/>
    <p:sldMasterId id="2147483666" r:id="rId7"/>
    <p:sldMasterId id="2147483658" r:id="rId8"/>
    <p:sldMasterId id="2147483662" r:id="rId9"/>
    <p:sldMasterId id="2147483660" r:id="rId10"/>
    <p:sldMasterId id="2147483664" r:id="rId11"/>
    <p:sldMasterId id="2147483674" r:id="rId12"/>
    <p:sldMasterId id="2147483676" r:id="rId13"/>
    <p:sldMasterId id="2147483678" r:id="rId14"/>
  </p:sldMasterIdLst>
  <p:notesMasterIdLst>
    <p:notesMasterId r:id="rId66"/>
  </p:notesMasterIdLst>
  <p:sldIdLst>
    <p:sldId id="330" r:id="rId15"/>
    <p:sldId id="260" r:id="rId16"/>
    <p:sldId id="262" r:id="rId17"/>
    <p:sldId id="263" r:id="rId18"/>
    <p:sldId id="267" r:id="rId19"/>
    <p:sldId id="283" r:id="rId20"/>
    <p:sldId id="355" r:id="rId21"/>
    <p:sldId id="306" r:id="rId22"/>
    <p:sldId id="292" r:id="rId23"/>
    <p:sldId id="293" r:id="rId24"/>
    <p:sldId id="307" r:id="rId25"/>
    <p:sldId id="298" r:id="rId26"/>
    <p:sldId id="300" r:id="rId27"/>
    <p:sldId id="318" r:id="rId28"/>
    <p:sldId id="319" r:id="rId29"/>
    <p:sldId id="320" r:id="rId30"/>
    <p:sldId id="321" r:id="rId31"/>
    <p:sldId id="322" r:id="rId32"/>
    <p:sldId id="323" r:id="rId33"/>
    <p:sldId id="325" r:id="rId34"/>
    <p:sldId id="375" r:id="rId35"/>
    <p:sldId id="376" r:id="rId36"/>
    <p:sldId id="377" r:id="rId37"/>
    <p:sldId id="378" r:id="rId38"/>
    <p:sldId id="380" r:id="rId39"/>
    <p:sldId id="382" r:id="rId40"/>
    <p:sldId id="328" r:id="rId41"/>
    <p:sldId id="329" r:id="rId42"/>
    <p:sldId id="333" r:id="rId43"/>
    <p:sldId id="334" r:id="rId44"/>
    <p:sldId id="337" r:id="rId45"/>
    <p:sldId id="338" r:id="rId46"/>
    <p:sldId id="339" r:id="rId47"/>
    <p:sldId id="340" r:id="rId48"/>
    <p:sldId id="342" r:id="rId49"/>
    <p:sldId id="343" r:id="rId50"/>
    <p:sldId id="344" r:id="rId51"/>
    <p:sldId id="345" r:id="rId52"/>
    <p:sldId id="346" r:id="rId53"/>
    <p:sldId id="361" r:id="rId54"/>
    <p:sldId id="362" r:id="rId55"/>
    <p:sldId id="363" r:id="rId56"/>
    <p:sldId id="364" r:id="rId57"/>
    <p:sldId id="365" r:id="rId58"/>
    <p:sldId id="350" r:id="rId59"/>
    <p:sldId id="384" r:id="rId60"/>
    <p:sldId id="385" r:id="rId61"/>
    <p:sldId id="383" r:id="rId62"/>
    <p:sldId id="351" r:id="rId63"/>
    <p:sldId id="358" r:id="rId64"/>
    <p:sldId id="374"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580DDFF-2E7C-574A-AB58-CB868BB3FC46}">
          <p14:sldIdLst>
            <p14:sldId id="330"/>
            <p14:sldId id="260"/>
            <p14:sldId id="262"/>
            <p14:sldId id="263"/>
            <p14:sldId id="267"/>
          </p14:sldIdLst>
        </p14:section>
        <p14:section name="The Apprenticeship Journey" id="{8058D736-0371-EA42-B47F-3E561035D43D}">
          <p14:sldIdLst>
            <p14:sldId id="283"/>
            <p14:sldId id="355"/>
          </p14:sldIdLst>
        </p14:section>
        <p14:section name="Dental Nurse Apprenticeship Level 3" id="{7CEB65B8-1859-534F-9459-F70D802B54E0}">
          <p14:sldIdLst>
            <p14:sldId id="306"/>
            <p14:sldId id="292"/>
            <p14:sldId id="293"/>
            <p14:sldId id="307"/>
            <p14:sldId id="298"/>
            <p14:sldId id="300"/>
          </p14:sldIdLst>
        </p14:section>
        <p14:section name="Oral Health Practitioner Apprenticeship Level 4" id="{4D6B635F-7334-BB4B-9542-47CD6A7AEB66}">
          <p14:sldIdLst>
            <p14:sldId id="318"/>
            <p14:sldId id="319"/>
            <p14:sldId id="320"/>
            <p14:sldId id="321"/>
            <p14:sldId id="322"/>
            <p14:sldId id="323"/>
            <p14:sldId id="325"/>
          </p14:sldIdLst>
        </p14:section>
        <p14:section name="Dental Reception Excellence Apprenticeship" id="{00127226-2766-48F5-9E01-E041242E92A6}">
          <p14:sldIdLst>
            <p14:sldId id="375"/>
            <p14:sldId id="376"/>
            <p14:sldId id="377"/>
            <p14:sldId id="378"/>
            <p14:sldId id="380"/>
            <p14:sldId id="382"/>
          </p14:sldIdLst>
        </p14:section>
        <p14:section name="National Diploma in Dental Nursing" id="{56B64C34-DED1-6942-888F-C85E4C7292BA}">
          <p14:sldIdLst>
            <p14:sldId id="328"/>
            <p14:sldId id="329"/>
            <p14:sldId id="333"/>
            <p14:sldId id="334"/>
          </p14:sldIdLst>
        </p14:section>
        <p14:section name="Certificate in Dental Radiography" id="{10EC3238-C527-934A-85FE-2619D145EEEE}">
          <p14:sldIdLst>
            <p14:sldId id="337"/>
            <p14:sldId id="338"/>
            <p14:sldId id="339"/>
            <p14:sldId id="340"/>
            <p14:sldId id="342"/>
            <p14:sldId id="343"/>
            <p14:sldId id="344"/>
            <p14:sldId id="345"/>
            <p14:sldId id="346"/>
            <p14:sldId id="361"/>
            <p14:sldId id="362"/>
            <p14:sldId id="363"/>
            <p14:sldId id="364"/>
            <p14:sldId id="365"/>
          </p14:sldIdLst>
        </p14:section>
        <p14:section name="Mandatory Training" id="{5ECE7780-0055-4264-8CDE-B402BDFF211C}">
          <p14:sldIdLst>
            <p14:sldId id="350"/>
            <p14:sldId id="384"/>
            <p14:sldId id="385"/>
          </p14:sldIdLst>
        </p14:section>
        <p14:section name="Tempdent's Online Dental CPD Hub" id="{96AF2AF1-9431-E14E-9FF1-197A66FE75EB}">
          <p14:sldIdLst>
            <p14:sldId id="383"/>
            <p14:sldId id="351"/>
            <p14:sldId id="358"/>
          </p14:sldIdLst>
        </p14:section>
        <p14:section name="Tempdent Recruitment Services" id="{2A15302C-6695-A544-8DE0-1A139A9BE5DC}">
          <p14:sldIdLst>
            <p14:sldId id="37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FE3"/>
    <a:srgbClr val="3F4041"/>
    <a:srgbClr val="1E2B51"/>
    <a:srgbClr val="9AC320"/>
    <a:srgbClr val="EF8E23"/>
    <a:srgbClr val="E9592E"/>
    <a:srgbClr val="934F9A"/>
    <a:srgbClr val="692471"/>
    <a:srgbClr val="8BCED3"/>
    <a:srgbClr val="3C3C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686BCA-D8F0-4243-8787-6991013F910C}" v="1" dt="2026-05-31T16:50:06.8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26"/>
    <p:restoredTop sz="94691"/>
  </p:normalViewPr>
  <p:slideViewPr>
    <p:cSldViewPr snapToGrid="0">
      <p:cViewPr varScale="1">
        <p:scale>
          <a:sx n="105" d="100"/>
          <a:sy n="105" d="100"/>
        </p:scale>
        <p:origin x="59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viewProps" Target="viewProps.xml"/><Relationship Id="rId7" Type="http://schemas.openxmlformats.org/officeDocument/2006/relationships/slideMaster" Target="slideMasters/slideMaster7.xml"/><Relationship Id="rId71"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47.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presProps" Target="presProps.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62100C-D5A8-9A44-999E-E161E49C1C27}" type="datetimeFigureOut">
              <a:rPr lang="en-GB" smtClean="0"/>
              <a:t>01/06/2026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ECFC99-5CB2-1246-A7FC-FBB3B8D8A41F}" type="slidenum">
              <a:rPr lang="en-GB" smtClean="0"/>
              <a:t>‹#›</a:t>
            </a:fld>
            <a:endParaRPr lang="en-GB"/>
          </a:p>
        </p:txBody>
      </p:sp>
    </p:spTree>
    <p:extLst>
      <p:ext uri="{BB962C8B-B14F-4D97-AF65-F5344CB8AC3E}">
        <p14:creationId xmlns:p14="http://schemas.microsoft.com/office/powerpoint/2010/main" val="2571524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3ECFC99-5CB2-1246-A7FC-FBB3B8D8A41F}" type="slidenum">
              <a:rPr lang="en-GB" smtClean="0"/>
              <a:t>25</a:t>
            </a:fld>
            <a:endParaRPr lang="en-GB"/>
          </a:p>
        </p:txBody>
      </p:sp>
    </p:spTree>
    <p:extLst>
      <p:ext uri="{BB962C8B-B14F-4D97-AF65-F5344CB8AC3E}">
        <p14:creationId xmlns:p14="http://schemas.microsoft.com/office/powerpoint/2010/main" val="1024590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3ECFC99-5CB2-1246-A7FC-FBB3B8D8A41F}" type="slidenum">
              <a:rPr lang="en-GB" smtClean="0"/>
              <a:t>26</a:t>
            </a:fld>
            <a:endParaRPr lang="en-GB"/>
          </a:p>
        </p:txBody>
      </p:sp>
    </p:spTree>
    <p:extLst>
      <p:ext uri="{BB962C8B-B14F-4D97-AF65-F5344CB8AC3E}">
        <p14:creationId xmlns:p14="http://schemas.microsoft.com/office/powerpoint/2010/main" val="106623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3ECFC99-5CB2-1246-A7FC-FBB3B8D8A41F}" type="slidenum">
              <a:rPr lang="en-GB" smtClean="0"/>
              <a:t>31</a:t>
            </a:fld>
            <a:endParaRPr lang="en-GB"/>
          </a:p>
        </p:txBody>
      </p:sp>
    </p:spTree>
    <p:extLst>
      <p:ext uri="{BB962C8B-B14F-4D97-AF65-F5344CB8AC3E}">
        <p14:creationId xmlns:p14="http://schemas.microsoft.com/office/powerpoint/2010/main" val="1153596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3ECFC99-5CB2-1246-A7FC-FBB3B8D8A41F}" type="slidenum">
              <a:rPr lang="en-GB" smtClean="0"/>
              <a:t>44</a:t>
            </a:fld>
            <a:endParaRPr lang="en-GB"/>
          </a:p>
        </p:txBody>
      </p:sp>
    </p:spTree>
    <p:extLst>
      <p:ext uri="{BB962C8B-B14F-4D97-AF65-F5344CB8AC3E}">
        <p14:creationId xmlns:p14="http://schemas.microsoft.com/office/powerpoint/2010/main" val="3993449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43A7E-89B6-BFEB-FC21-8843A33208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2670C7-A68D-1719-EB33-3D8D8C8E2D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66D700-ED22-01B9-1796-A6DDA13090D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01B2D86-0D70-865D-9B9E-A7860A51B8BA}"/>
              </a:ext>
            </a:extLst>
          </p:cNvPr>
          <p:cNvSpPr>
            <a:spLocks noGrp="1"/>
          </p:cNvSpPr>
          <p:nvPr>
            <p:ph type="sldNum" sz="quarter" idx="5"/>
          </p:nvPr>
        </p:nvSpPr>
        <p:spPr/>
        <p:txBody>
          <a:bodyPr/>
          <a:lstStyle/>
          <a:p>
            <a:fld id="{83ECFC99-5CB2-1246-A7FC-FBB3B8D8A41F}" type="slidenum">
              <a:rPr lang="en-GB" smtClean="0"/>
              <a:t>51</a:t>
            </a:fld>
            <a:endParaRPr lang="en-GB"/>
          </a:p>
        </p:txBody>
      </p:sp>
    </p:spTree>
    <p:extLst>
      <p:ext uri="{BB962C8B-B14F-4D97-AF65-F5344CB8AC3E}">
        <p14:creationId xmlns:p14="http://schemas.microsoft.com/office/powerpoint/2010/main" val="2573915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6984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481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53491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65891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34849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2117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24197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3483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5218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89610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5183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271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871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2516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11.xml"/><Relationship Id="rId1" Type="http://schemas.openxmlformats.org/officeDocument/2006/relationships/slideLayout" Target="../slideLayouts/slideLayout1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12.xml"/><Relationship Id="rId1" Type="http://schemas.openxmlformats.org/officeDocument/2006/relationships/slideLayout" Target="../slideLayouts/slideLayout12.xml"/><Relationship Id="rId4" Type="http://schemas.openxmlformats.org/officeDocument/2006/relationships/image" Target="../media/image13.pn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13.xml"/><Relationship Id="rId1" Type="http://schemas.openxmlformats.org/officeDocument/2006/relationships/slideLayout" Target="../slideLayouts/slideLayout13.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theme" Target="../theme/theme14.xml"/><Relationship Id="rId1"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blue and black logo&#10;&#10;AI-generated content may be incorrect.">
            <a:extLst>
              <a:ext uri="{FF2B5EF4-FFF2-40B4-BE49-F238E27FC236}">
                <a16:creationId xmlns:a16="http://schemas.microsoft.com/office/drawing/2014/main" id="{11F7D5F9-65A4-5B97-9967-A9DC152E09E0}"/>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881260" y="378885"/>
            <a:ext cx="1820333" cy="572181"/>
          </a:xfrm>
          <a:prstGeom prst="rect">
            <a:avLst/>
          </a:prstGeom>
        </p:spPr>
      </p:pic>
    </p:spTree>
    <p:extLst>
      <p:ext uri="{BB962C8B-B14F-4D97-AF65-F5344CB8AC3E}">
        <p14:creationId xmlns:p14="http://schemas.microsoft.com/office/powerpoint/2010/main" val="2999318026"/>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blue background with waves&#10;&#10;AI-generated content may be incorrect.">
            <a:extLst>
              <a:ext uri="{FF2B5EF4-FFF2-40B4-BE49-F238E27FC236}">
                <a16:creationId xmlns:a16="http://schemas.microsoft.com/office/drawing/2014/main" id="{561E1CBB-D5E4-6FB0-669D-A94642066FC1}"/>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 y="-1"/>
            <a:ext cx="12192001" cy="6858001"/>
          </a:xfrm>
          <a:prstGeom prst="rect">
            <a:avLst/>
          </a:prstGeom>
        </p:spPr>
      </p:pic>
      <p:sp>
        <p:nvSpPr>
          <p:cNvPr id="6" name="Rectangle 5">
            <a:extLst>
              <a:ext uri="{FF2B5EF4-FFF2-40B4-BE49-F238E27FC236}">
                <a16:creationId xmlns:a16="http://schemas.microsoft.com/office/drawing/2014/main" id="{4EF0230E-DF8C-7E1F-4231-16572AEFD4B4}"/>
              </a:ext>
            </a:extLst>
          </p:cNvPr>
          <p:cNvSpPr/>
          <p:nvPr userDrawn="1"/>
        </p:nvSpPr>
        <p:spPr>
          <a:xfrm>
            <a:off x="249382" y="190005"/>
            <a:ext cx="2090057" cy="1068779"/>
          </a:xfrm>
          <a:prstGeom prst="rect">
            <a:avLst/>
          </a:prstGeom>
          <a:solidFill>
            <a:srgbClr val="8BCE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6805381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black background with a black border&#10;&#10;AI-generated content may be incorrect.">
            <a:extLst>
              <a:ext uri="{FF2B5EF4-FFF2-40B4-BE49-F238E27FC236}">
                <a16:creationId xmlns:a16="http://schemas.microsoft.com/office/drawing/2014/main" id="{425E6C46-AAC9-A005-706E-2B9BB2E23356}"/>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3F62CC0-FDB4-41A6-2B59-EC174B1FCE63}"/>
              </a:ext>
            </a:extLst>
          </p:cNvPr>
          <p:cNvSpPr/>
          <p:nvPr userDrawn="1"/>
        </p:nvSpPr>
        <p:spPr>
          <a:xfrm>
            <a:off x="249382" y="190005"/>
            <a:ext cx="2090057" cy="10687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92127971"/>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blue square with white text&#10;&#10;AI-generated content may be incorrect.">
            <a:extLst>
              <a:ext uri="{FF2B5EF4-FFF2-40B4-BE49-F238E27FC236}">
                <a16:creationId xmlns:a16="http://schemas.microsoft.com/office/drawing/2014/main" id="{2013B2CC-3C39-78B0-1B0A-75A9CC77A556}"/>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descr="A white heart shaped object&#10;&#10;AI-generated content may be incorrect.">
            <a:extLst>
              <a:ext uri="{FF2B5EF4-FFF2-40B4-BE49-F238E27FC236}">
                <a16:creationId xmlns:a16="http://schemas.microsoft.com/office/drawing/2014/main" id="{A7A98D26-E573-3400-F525-39F439F72B4E}"/>
              </a:ext>
            </a:extLst>
          </p:cNvPr>
          <p:cNvPicPr>
            <a:picLocks noChangeAspect="1"/>
          </p:cNvPicPr>
          <p:nvPr userDrawn="1"/>
        </p:nvPicPr>
        <p:blipFill>
          <a:blip r:embed="rId4">
            <a:alphaModFix amt="5000"/>
          </a:blip>
          <a:stretch>
            <a:fillRect/>
          </a:stretch>
        </p:blipFill>
        <p:spPr>
          <a:xfrm rot="20768368">
            <a:off x="3476614" y="2412609"/>
            <a:ext cx="8810665" cy="10315820"/>
          </a:xfrm>
          <a:prstGeom prst="rect">
            <a:avLst/>
          </a:prstGeom>
        </p:spPr>
      </p:pic>
      <p:pic>
        <p:nvPicPr>
          <p:cNvPr id="7" name="Picture 6" descr="A white heart shaped object&#10;&#10;AI-generated content may be incorrect.">
            <a:extLst>
              <a:ext uri="{FF2B5EF4-FFF2-40B4-BE49-F238E27FC236}">
                <a16:creationId xmlns:a16="http://schemas.microsoft.com/office/drawing/2014/main" id="{B797928D-09FB-BF88-5BE2-4B9B19C592AC}"/>
              </a:ext>
            </a:extLst>
          </p:cNvPr>
          <p:cNvPicPr>
            <a:picLocks noChangeAspect="1"/>
          </p:cNvPicPr>
          <p:nvPr userDrawn="1"/>
        </p:nvPicPr>
        <p:blipFill>
          <a:blip r:embed="rId4">
            <a:alphaModFix amt="5000"/>
          </a:blip>
          <a:stretch>
            <a:fillRect/>
          </a:stretch>
        </p:blipFill>
        <p:spPr>
          <a:xfrm rot="21274105">
            <a:off x="4484038" y="1828739"/>
            <a:ext cx="8810665" cy="10315820"/>
          </a:xfrm>
          <a:prstGeom prst="rect">
            <a:avLst/>
          </a:prstGeom>
        </p:spPr>
      </p:pic>
      <p:pic>
        <p:nvPicPr>
          <p:cNvPr id="8" name="Picture 7" descr="A white heart shaped object&#10;&#10;AI-generated content may be incorrect.">
            <a:extLst>
              <a:ext uri="{FF2B5EF4-FFF2-40B4-BE49-F238E27FC236}">
                <a16:creationId xmlns:a16="http://schemas.microsoft.com/office/drawing/2014/main" id="{26049F68-9F1D-31EE-FA78-BFBEB3F3EB32}"/>
              </a:ext>
            </a:extLst>
          </p:cNvPr>
          <p:cNvPicPr>
            <a:picLocks noChangeAspect="1"/>
          </p:cNvPicPr>
          <p:nvPr userDrawn="1"/>
        </p:nvPicPr>
        <p:blipFill>
          <a:blip r:embed="rId4">
            <a:alphaModFix amt="5000"/>
          </a:blip>
          <a:stretch>
            <a:fillRect/>
          </a:stretch>
        </p:blipFill>
        <p:spPr>
          <a:xfrm>
            <a:off x="5778448" y="1368288"/>
            <a:ext cx="8810665" cy="10315820"/>
          </a:xfrm>
          <a:prstGeom prst="rect">
            <a:avLst/>
          </a:prstGeom>
        </p:spPr>
      </p:pic>
    </p:spTree>
    <p:extLst>
      <p:ext uri="{BB962C8B-B14F-4D97-AF65-F5344CB8AC3E}">
        <p14:creationId xmlns:p14="http://schemas.microsoft.com/office/powerpoint/2010/main" val="2207373754"/>
      </p:ext>
    </p:extLst>
  </p:cSld>
  <p:clrMap bg1="lt1" tx1="dk1" bg2="lt2" tx2="dk2" accent1="accent1" accent2="accent2" accent3="accent3" accent4="accent4" accent5="accent5" accent6="accent6" hlink="hlink" folHlink="folHlink"/>
  <p:sldLayoutIdLst>
    <p:sldLayoutId id="214748367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blue square with white text&#10;&#10;AI-generated content may be incorrect.">
            <a:extLst>
              <a:ext uri="{FF2B5EF4-FFF2-40B4-BE49-F238E27FC236}">
                <a16:creationId xmlns:a16="http://schemas.microsoft.com/office/drawing/2014/main" id="{2013B2CC-3C39-78B0-1B0A-75A9CC77A556}"/>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80364137"/>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black background with green and blue circles&#10;&#10;AI-generated content may be incorrect.">
            <a:extLst>
              <a:ext uri="{FF2B5EF4-FFF2-40B4-BE49-F238E27FC236}">
                <a16:creationId xmlns:a16="http://schemas.microsoft.com/office/drawing/2014/main" id="{A4155513-75D0-13F6-C458-9A58A0F8E9EA}"/>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91243078"/>
      </p:ext>
    </p:extLst>
  </p:cSld>
  <p:clrMap bg1="lt1" tx1="dk1" bg2="lt2" tx2="dk2" accent1="accent1" accent2="accent2" accent3="accent3" accent4="accent4" accent5="accent5" accent6="accent6" hlink="hlink" folHlink="folHlink"/>
  <p:sldLayoutIdLst>
    <p:sldLayoutId id="21474836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blue background with a few lines&#10;&#10;AI-generated content may be incorrect.">
            <a:extLst>
              <a:ext uri="{FF2B5EF4-FFF2-40B4-BE49-F238E27FC236}">
                <a16:creationId xmlns:a16="http://schemas.microsoft.com/office/drawing/2014/main" id="{0D0F7216-A04C-C72E-4B69-CACAD14A5B0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887C8CEE-24BA-7CA3-E899-02C816F0CD03}"/>
              </a:ext>
            </a:extLst>
          </p:cNvPr>
          <p:cNvSpPr/>
          <p:nvPr userDrawn="1"/>
        </p:nvSpPr>
        <p:spPr>
          <a:xfrm>
            <a:off x="249382" y="190005"/>
            <a:ext cx="2090057" cy="1068779"/>
          </a:xfrm>
          <a:prstGeom prst="rect">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06433101"/>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purple background with curves&#10;&#10;AI-generated content may be incorrect.">
            <a:extLst>
              <a:ext uri="{FF2B5EF4-FFF2-40B4-BE49-F238E27FC236}">
                <a16:creationId xmlns:a16="http://schemas.microsoft.com/office/drawing/2014/main" id="{8C53BE34-57E4-1110-43B9-98C1EB0B2EED}"/>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2E80C2DA-4C20-9D17-BADA-681646167C29}"/>
              </a:ext>
            </a:extLst>
          </p:cNvPr>
          <p:cNvSpPr/>
          <p:nvPr userDrawn="1"/>
        </p:nvSpPr>
        <p:spPr>
          <a:xfrm>
            <a:off x="249382" y="190005"/>
            <a:ext cx="2090057" cy="1068779"/>
          </a:xfrm>
          <a:prstGeom prst="rect">
            <a:avLst/>
          </a:prstGeom>
          <a:solidFill>
            <a:srgbClr val="934F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96574644"/>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black background with purple shapes&#10;&#10;AI-generated content may be incorrect.">
            <a:extLst>
              <a:ext uri="{FF2B5EF4-FFF2-40B4-BE49-F238E27FC236}">
                <a16:creationId xmlns:a16="http://schemas.microsoft.com/office/drawing/2014/main" id="{1E8B91F0-A330-8625-AB31-498B5D217AA7}"/>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0C1B7C81-9626-22B0-BD5D-C98CC398D4E1}"/>
              </a:ext>
            </a:extLst>
          </p:cNvPr>
          <p:cNvSpPr/>
          <p:nvPr userDrawn="1"/>
        </p:nvSpPr>
        <p:spPr>
          <a:xfrm>
            <a:off x="249382" y="190005"/>
            <a:ext cx="2090057" cy="10687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7124334"/>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blue and white background&#10;&#10;AI-generated content may be incorrect.">
            <a:extLst>
              <a:ext uri="{FF2B5EF4-FFF2-40B4-BE49-F238E27FC236}">
                <a16:creationId xmlns:a16="http://schemas.microsoft.com/office/drawing/2014/main" id="{84FCDF9F-D5A1-7E3A-F526-0336C5AD842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9FCB545-F861-EDD0-CE1E-F7E067D3D522}"/>
              </a:ext>
            </a:extLst>
          </p:cNvPr>
          <p:cNvSpPr/>
          <p:nvPr userDrawn="1"/>
        </p:nvSpPr>
        <p:spPr>
          <a:xfrm>
            <a:off x="249382" y="190005"/>
            <a:ext cx="2090057" cy="1068779"/>
          </a:xfrm>
          <a:prstGeom prst="rect">
            <a:avLst/>
          </a:prstGeom>
          <a:solidFill>
            <a:srgbClr val="1E2B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38332136"/>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orange and yellow background&#10;&#10;AI-generated content may be incorrect.">
            <a:extLst>
              <a:ext uri="{FF2B5EF4-FFF2-40B4-BE49-F238E27FC236}">
                <a16:creationId xmlns:a16="http://schemas.microsoft.com/office/drawing/2014/main" id="{314DAE4B-C0DC-D86C-0DAC-BBDF4FE9FBD0}"/>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6ADCA901-2D53-28E8-CDE3-0C540FE951F8}"/>
              </a:ext>
            </a:extLst>
          </p:cNvPr>
          <p:cNvSpPr/>
          <p:nvPr userDrawn="1"/>
        </p:nvSpPr>
        <p:spPr>
          <a:xfrm>
            <a:off x="249382" y="190005"/>
            <a:ext cx="2090057" cy="1068779"/>
          </a:xfrm>
          <a:prstGeom prst="rect">
            <a:avLst/>
          </a:prstGeom>
          <a:solidFill>
            <a:srgbClr val="EF8E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42021648"/>
      </p:ext>
    </p:extLst>
  </p:cSld>
  <p:clrMap bg1="lt1" tx1="dk1" bg2="lt2" tx2="dk2" accent1="accent1" accent2="accent2" accent3="accent3" accent4="accent4" accent5="accent5" accent6="accent6" hlink="hlink" folHlink="folHlink"/>
  <p:sldLayoutIdLst>
    <p:sldLayoutId id="21474836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black background with brown and black shapes&#10;&#10;AI-generated content may be incorrect.">
            <a:extLst>
              <a:ext uri="{FF2B5EF4-FFF2-40B4-BE49-F238E27FC236}">
                <a16:creationId xmlns:a16="http://schemas.microsoft.com/office/drawing/2014/main" id="{57CB69E5-A6AC-D055-6684-824C6B72EDA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0" y="-1"/>
            <a:ext cx="12192000" cy="6858001"/>
          </a:xfrm>
          <a:prstGeom prst="rect">
            <a:avLst/>
          </a:prstGeom>
        </p:spPr>
      </p:pic>
      <p:sp>
        <p:nvSpPr>
          <p:cNvPr id="4" name="Rectangle 3">
            <a:extLst>
              <a:ext uri="{FF2B5EF4-FFF2-40B4-BE49-F238E27FC236}">
                <a16:creationId xmlns:a16="http://schemas.microsoft.com/office/drawing/2014/main" id="{50386291-0879-0E02-187A-EFA525B0CD30}"/>
              </a:ext>
            </a:extLst>
          </p:cNvPr>
          <p:cNvSpPr/>
          <p:nvPr userDrawn="1"/>
        </p:nvSpPr>
        <p:spPr>
          <a:xfrm>
            <a:off x="249382" y="190005"/>
            <a:ext cx="2090057" cy="10687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04085277"/>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green and white background&#10;&#10;AI-generated content may be incorrect.">
            <a:extLst>
              <a:ext uri="{FF2B5EF4-FFF2-40B4-BE49-F238E27FC236}">
                <a16:creationId xmlns:a16="http://schemas.microsoft.com/office/drawing/2014/main" id="{D28EA5AC-ECE3-85B1-1F14-21F02DD8CDB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5F6E6275-0115-4ACF-1929-782EF10101F6}"/>
              </a:ext>
            </a:extLst>
          </p:cNvPr>
          <p:cNvSpPr/>
          <p:nvPr userDrawn="1"/>
        </p:nvSpPr>
        <p:spPr>
          <a:xfrm>
            <a:off x="249382" y="190005"/>
            <a:ext cx="2090057" cy="1068779"/>
          </a:xfrm>
          <a:prstGeom prst="rect">
            <a:avLst/>
          </a:prstGeom>
          <a:solidFill>
            <a:srgbClr val="9AC3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87493273"/>
      </p:ext>
    </p:extLst>
  </p:cSld>
  <p:clrMap bg1="lt1" tx1="dk1" bg2="lt2" tx2="dk2" accent1="accent1" accent2="accent2" accent3="accent3" accent4="accent4" accent5="accent5" accent6="accent6" hlink="hlink" folHlink="folHlink"/>
  <p:sldLayoutIdLst>
    <p:sldLayoutId id="21474836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green and black background&#10;&#10;AI-generated content may be incorrect.">
            <a:extLst>
              <a:ext uri="{FF2B5EF4-FFF2-40B4-BE49-F238E27FC236}">
                <a16:creationId xmlns:a16="http://schemas.microsoft.com/office/drawing/2014/main" id="{82ACFA1C-6BF4-03D8-5BB6-6254CA1C4C70}"/>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65E7B6F0-73F2-8125-08B8-DF2709D48E10}"/>
              </a:ext>
            </a:extLst>
          </p:cNvPr>
          <p:cNvSpPr/>
          <p:nvPr userDrawn="1"/>
        </p:nvSpPr>
        <p:spPr>
          <a:xfrm>
            <a:off x="249382" y="190005"/>
            <a:ext cx="2090057" cy="10687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28316756"/>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6.png"/><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6.png"/><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4.xml"/><Relationship Id="rId5" Type="http://schemas.openxmlformats.org/officeDocument/2006/relationships/image" Target="../media/image21.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5.pn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28.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7.pn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6.png"/><Relationship Id="rId1" Type="http://schemas.openxmlformats.org/officeDocument/2006/relationships/slideLayout" Target="../slideLayouts/slideLayout12.xml"/><Relationship Id="rId5" Type="http://schemas.openxmlformats.org/officeDocument/2006/relationships/image" Target="../media/image60.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6.png"/><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6.png"/><Relationship Id="rId1" Type="http://schemas.openxmlformats.org/officeDocument/2006/relationships/slideLayout" Target="../slideLayouts/slideLayout9.xml"/><Relationship Id="rId5" Type="http://schemas.openxmlformats.org/officeDocument/2006/relationships/image" Target="../media/image69.png"/><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6.png"/><Relationship Id="rId1" Type="http://schemas.openxmlformats.org/officeDocument/2006/relationships/slideLayout" Target="../slideLayouts/slideLayout12.xml"/><Relationship Id="rId5" Type="http://schemas.openxmlformats.org/officeDocument/2006/relationships/image" Target="../media/image72.png"/><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3.pn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71.png"/><Relationship Id="rId4" Type="http://schemas.openxmlformats.org/officeDocument/2006/relationships/image" Target="../media/image70.png"/></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svg"/><Relationship Id="rId2" Type="http://schemas.openxmlformats.org/officeDocument/2006/relationships/image" Target="../media/image36.png"/><Relationship Id="rId1" Type="http://schemas.openxmlformats.org/officeDocument/2006/relationships/slideLayout" Target="../slideLayouts/slideLayout11.xml"/><Relationship Id="rId6" Type="http://schemas.openxmlformats.org/officeDocument/2006/relationships/image" Target="../media/image80.png"/><Relationship Id="rId5" Type="http://schemas.openxmlformats.org/officeDocument/2006/relationships/image" Target="../media/image79.svg"/><Relationship Id="rId4" Type="http://schemas.openxmlformats.org/officeDocument/2006/relationships/image" Target="../media/image78.png"/></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36.png"/><Relationship Id="rId1" Type="http://schemas.openxmlformats.org/officeDocument/2006/relationships/slideLayout" Target="../slideLayouts/slideLayout11.xml"/><Relationship Id="rId4" Type="http://schemas.openxmlformats.org/officeDocument/2006/relationships/image" Target="../media/image82.png"/></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3.pn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4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4.png"/><Relationship Id="rId7" Type="http://schemas.openxmlformats.org/officeDocument/2006/relationships/image" Target="../media/image87.png"/><Relationship Id="rId2" Type="http://schemas.openxmlformats.org/officeDocument/2006/relationships/image" Target="../media/image36.png"/><Relationship Id="rId1" Type="http://schemas.openxmlformats.org/officeDocument/2006/relationships/slideLayout" Target="../slideLayouts/slideLayout11.xml"/><Relationship Id="rId6" Type="http://schemas.openxmlformats.org/officeDocument/2006/relationships/image" Target="../media/image77.png"/><Relationship Id="rId5" Type="http://schemas.openxmlformats.org/officeDocument/2006/relationships/image" Target="../media/image86.png"/><Relationship Id="rId4" Type="http://schemas.openxmlformats.org/officeDocument/2006/relationships/image" Target="../media/image85.pn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6.png"/><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1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0.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Layout" Target="../slideLayouts/slideLayout1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up of a person in a blue shirt&#10;&#10;AI-generated content may be incorrect.">
            <a:extLst>
              <a:ext uri="{FF2B5EF4-FFF2-40B4-BE49-F238E27FC236}">
                <a16:creationId xmlns:a16="http://schemas.microsoft.com/office/drawing/2014/main" id="{D48575FF-D90B-88FA-89DF-530E21C66C9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454400" y="15715"/>
            <a:ext cx="5701357" cy="6847217"/>
          </a:xfrm>
          <a:prstGeom prst="rect">
            <a:avLst/>
          </a:prstGeom>
        </p:spPr>
      </p:pic>
      <p:pic>
        <p:nvPicPr>
          <p:cNvPr id="2" name="Picture 1" descr="A white text on a black background&#10;&#10;AI-generated content may be incorrect.">
            <a:extLst>
              <a:ext uri="{FF2B5EF4-FFF2-40B4-BE49-F238E27FC236}">
                <a16:creationId xmlns:a16="http://schemas.microsoft.com/office/drawing/2014/main" id="{E8216884-ECF6-56C0-58A4-9154AB9C138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99245" y="264976"/>
            <a:ext cx="2231814" cy="743938"/>
          </a:xfrm>
          <a:prstGeom prst="rect">
            <a:avLst/>
          </a:prstGeom>
        </p:spPr>
      </p:pic>
      <p:sp>
        <p:nvSpPr>
          <p:cNvPr id="5" name="Rounded Rectangle 4">
            <a:extLst>
              <a:ext uri="{FF2B5EF4-FFF2-40B4-BE49-F238E27FC236}">
                <a16:creationId xmlns:a16="http://schemas.microsoft.com/office/drawing/2014/main" id="{1CE2D502-04B6-F2EE-6608-38BEB4325BD7}"/>
              </a:ext>
            </a:extLst>
          </p:cNvPr>
          <p:cNvSpPr/>
          <p:nvPr/>
        </p:nvSpPr>
        <p:spPr>
          <a:xfrm>
            <a:off x="2214879" y="2583063"/>
            <a:ext cx="7796901" cy="1684138"/>
          </a:xfrm>
          <a:prstGeom prst="roundRect">
            <a:avLst/>
          </a:prstGeom>
          <a:solidFill>
            <a:schemeClr val="bg1">
              <a:alpha val="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6" name="TextBox 5">
            <a:extLst>
              <a:ext uri="{FF2B5EF4-FFF2-40B4-BE49-F238E27FC236}">
                <a16:creationId xmlns:a16="http://schemas.microsoft.com/office/drawing/2014/main" id="{0C33BC13-607B-F19D-B41B-E5618C2CD6BC}"/>
              </a:ext>
            </a:extLst>
          </p:cNvPr>
          <p:cNvSpPr txBox="1"/>
          <p:nvPr/>
        </p:nvSpPr>
        <p:spPr>
          <a:xfrm>
            <a:off x="2180220" y="2763412"/>
            <a:ext cx="7796901" cy="1323439"/>
          </a:xfrm>
          <a:prstGeom prst="rect">
            <a:avLst/>
          </a:prstGeom>
          <a:noFill/>
        </p:spPr>
        <p:txBody>
          <a:bodyPr wrap="square" rtlCol="0">
            <a:spAutoFit/>
          </a:bodyPr>
          <a:lstStyle/>
          <a:p>
            <a:pPr algn="ctr"/>
            <a:r>
              <a:rPr lang="en-GB" sz="4000" b="1" noProof="1">
                <a:solidFill>
                  <a:schemeClr val="bg1"/>
                </a:solidFill>
                <a:latin typeface="Comfortaa" pitchFamily="2" charset="0"/>
              </a:rPr>
              <a:t>Dental Apprenticeships, Training and CPD</a:t>
            </a:r>
          </a:p>
        </p:txBody>
      </p:sp>
      <p:pic>
        <p:nvPicPr>
          <p:cNvPr id="7" name="Picture 6" descr="A blue and white logo&#10;&#10;AI-generated content may be incorrect.">
            <a:extLst>
              <a:ext uri="{FF2B5EF4-FFF2-40B4-BE49-F238E27FC236}">
                <a16:creationId xmlns:a16="http://schemas.microsoft.com/office/drawing/2014/main" id="{D294A3D1-7B5A-A54A-A5F9-54A1E0F449F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820656" y="-458698"/>
            <a:ext cx="2371344" cy="2371344"/>
          </a:xfrm>
          <a:prstGeom prst="rect">
            <a:avLst/>
          </a:prstGeom>
        </p:spPr>
      </p:pic>
    </p:spTree>
    <p:extLst>
      <p:ext uri="{BB962C8B-B14F-4D97-AF65-F5344CB8AC3E}">
        <p14:creationId xmlns:p14="http://schemas.microsoft.com/office/powerpoint/2010/main" val="308115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and black logo&#10;&#10;AI-generated content may be incorrect.">
            <a:extLst>
              <a:ext uri="{FF2B5EF4-FFF2-40B4-BE49-F238E27FC236}">
                <a16:creationId xmlns:a16="http://schemas.microsoft.com/office/drawing/2014/main" id="{CAA8379D-2EE5-686E-F568-62A3B2C7936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891348" y="368637"/>
            <a:ext cx="1818592" cy="589422"/>
          </a:xfrm>
          <a:prstGeom prst="rect">
            <a:avLst/>
          </a:prstGeom>
        </p:spPr>
      </p:pic>
      <p:sp>
        <p:nvSpPr>
          <p:cNvPr id="3" name="TextBox 2">
            <a:extLst>
              <a:ext uri="{FF2B5EF4-FFF2-40B4-BE49-F238E27FC236}">
                <a16:creationId xmlns:a16="http://schemas.microsoft.com/office/drawing/2014/main" id="{429BD9BC-62AB-A5AC-FA7C-69FAF08B34C8}"/>
              </a:ext>
            </a:extLst>
          </p:cNvPr>
          <p:cNvSpPr txBox="1"/>
          <p:nvPr/>
        </p:nvSpPr>
        <p:spPr>
          <a:xfrm>
            <a:off x="396773" y="1372392"/>
            <a:ext cx="6250837" cy="5016758"/>
          </a:xfrm>
          <a:prstGeom prst="rect">
            <a:avLst/>
          </a:prstGeom>
          <a:noFill/>
        </p:spPr>
        <p:txBody>
          <a:bodyPr wrap="square" rtlCol="0">
            <a:spAutoFit/>
          </a:bodyPr>
          <a:lstStyle/>
          <a:p>
            <a:pPr marL="342900" indent="-342900">
              <a:buFont typeface="Arial" panose="020B0604020202020204" pitchFamily="34" charset="0"/>
              <a:buChar char="•"/>
            </a:pPr>
            <a:r>
              <a:rPr lang="en-GB" sz="2000" b="1" noProof="1">
                <a:solidFill>
                  <a:srgbClr val="3F4041"/>
                </a:solidFill>
                <a:latin typeface="Comfortaa" pitchFamily="2" charset="0"/>
              </a:rPr>
              <a:t>This apprenticeship is delivered nationwide through a combination </a:t>
            </a:r>
            <a:br>
              <a:rPr lang="en-GB" sz="2000" b="1" noProof="1">
                <a:solidFill>
                  <a:srgbClr val="3F4041"/>
                </a:solidFill>
                <a:latin typeface="Comfortaa" pitchFamily="2" charset="0"/>
              </a:rPr>
            </a:br>
            <a:r>
              <a:rPr lang="en-GB" sz="2000" b="1" noProof="1">
                <a:solidFill>
                  <a:srgbClr val="3F4041"/>
                </a:solidFill>
                <a:latin typeface="Comfortaa" pitchFamily="2" charset="0"/>
              </a:rPr>
              <a:t>of </a:t>
            </a:r>
            <a:r>
              <a:rPr lang="en-GB" sz="2000" b="1" noProof="1">
                <a:solidFill>
                  <a:srgbClr val="8BCED3"/>
                </a:solidFill>
                <a:latin typeface="Comfortaa" pitchFamily="2" charset="0"/>
              </a:rPr>
              <a:t>eLearning modules and interactive workshops.</a:t>
            </a:r>
            <a:r>
              <a:rPr lang="en-GB" sz="2000" b="1" noProof="1">
                <a:solidFill>
                  <a:srgbClr val="3F4041"/>
                </a:solidFill>
                <a:latin typeface="Comfortaa" pitchFamily="2" charset="0"/>
              </a:rPr>
              <a:t> </a:t>
            </a:r>
            <a:br>
              <a:rPr lang="en-GB" sz="2000" b="1" noProof="1">
                <a:solidFill>
                  <a:srgbClr val="3F4041"/>
                </a:solidFill>
                <a:latin typeface="Comfortaa" pitchFamily="2" charset="0"/>
              </a:rPr>
            </a:br>
            <a:endParaRPr lang="en-GB" sz="2000" b="1" noProof="1">
              <a:solidFill>
                <a:srgbClr val="3F4041"/>
              </a:solidFill>
              <a:latin typeface="Comfortaa" pitchFamily="2" charset="0"/>
            </a:endParaRPr>
          </a:p>
          <a:p>
            <a:pPr marL="342900" indent="-342900">
              <a:buFont typeface="Arial" panose="020B0604020202020204" pitchFamily="34" charset="0"/>
              <a:buChar char="•"/>
            </a:pPr>
            <a:r>
              <a:rPr lang="en-GB" sz="2000" b="1" dirty="0">
                <a:solidFill>
                  <a:srgbClr val="3F4041"/>
                </a:solidFill>
                <a:latin typeface="Comfortaa" pitchFamily="2" charset="0"/>
              </a:rPr>
              <a:t>Apprentices are assessed through </a:t>
            </a:r>
            <a:r>
              <a:rPr lang="en-GB" sz="2000" b="1" dirty="0">
                <a:solidFill>
                  <a:srgbClr val="8BCED3"/>
                </a:solidFill>
                <a:latin typeface="Comfortaa" pitchFamily="2" charset="0"/>
              </a:rPr>
              <a:t>portfolio building, observations in practice and completing exams, </a:t>
            </a:r>
            <a:r>
              <a:rPr lang="en-GB" sz="2000" b="1" dirty="0">
                <a:solidFill>
                  <a:srgbClr val="3F4041"/>
                </a:solidFill>
                <a:latin typeface="Comfortaa" pitchFamily="2" charset="0"/>
              </a:rPr>
              <a:t>meaning no ‘college days’ are required away from </a:t>
            </a:r>
            <a:br>
              <a:rPr lang="en-GB" sz="2000" b="1" dirty="0">
                <a:solidFill>
                  <a:srgbClr val="3F4041"/>
                </a:solidFill>
                <a:latin typeface="Comfortaa" pitchFamily="2" charset="0"/>
              </a:rPr>
            </a:br>
            <a:r>
              <a:rPr lang="en-GB" sz="2000" b="1" dirty="0">
                <a:solidFill>
                  <a:srgbClr val="3F4041"/>
                </a:solidFill>
                <a:latin typeface="Comfortaa" pitchFamily="2" charset="0"/>
              </a:rPr>
              <a:t>your dental practice.</a:t>
            </a:r>
            <a:br>
              <a:rPr lang="en-GB" dirty="0"/>
            </a:br>
            <a:endParaRPr lang="en-GB" sz="2000" b="1" noProof="1">
              <a:solidFill>
                <a:srgbClr val="3F4041"/>
              </a:solidFill>
              <a:latin typeface="Comfortaa" pitchFamily="2" charset="0"/>
            </a:endParaRPr>
          </a:p>
          <a:p>
            <a:pPr marL="342900" indent="-342900">
              <a:buFont typeface="Arial" panose="020B0604020202020204" pitchFamily="34" charset="0"/>
              <a:buChar char="•"/>
            </a:pPr>
            <a:r>
              <a:rPr lang="en-GB" sz="2000" b="1" noProof="1">
                <a:solidFill>
                  <a:srgbClr val="3F4041"/>
                </a:solidFill>
                <a:latin typeface="Comfortaa" pitchFamily="2" charset="0"/>
              </a:rPr>
              <a:t>Apprentices also have the choice of multiple </a:t>
            </a:r>
            <a:r>
              <a:rPr lang="en-GB" sz="2000" b="1" noProof="1">
                <a:solidFill>
                  <a:srgbClr val="8BCED3"/>
                </a:solidFill>
                <a:latin typeface="Comfortaa" pitchFamily="2" charset="0"/>
              </a:rPr>
              <a:t>online workshops </a:t>
            </a:r>
            <a:r>
              <a:rPr lang="en-GB" sz="2000" b="1" noProof="1">
                <a:solidFill>
                  <a:srgbClr val="3F4041"/>
                </a:solidFill>
                <a:latin typeface="Comfortaa" pitchFamily="2" charset="0"/>
              </a:rPr>
              <a:t>each day, meaning it’s easy to fit them in </a:t>
            </a:r>
            <a:br>
              <a:rPr lang="en-GB" sz="2000" b="1" noProof="1">
                <a:solidFill>
                  <a:srgbClr val="3F4041"/>
                </a:solidFill>
                <a:latin typeface="Comfortaa" pitchFamily="2" charset="0"/>
              </a:rPr>
            </a:br>
            <a:r>
              <a:rPr lang="en-GB" sz="2000" b="1" noProof="1">
                <a:solidFill>
                  <a:srgbClr val="3F4041"/>
                </a:solidFill>
                <a:latin typeface="Comfortaa" pitchFamily="2" charset="0"/>
              </a:rPr>
              <a:t>around their day-to-day role. </a:t>
            </a:r>
          </a:p>
          <a:p>
            <a:endParaRPr lang="en-GB" sz="2000" b="1" noProof="1">
              <a:solidFill>
                <a:srgbClr val="3F4041"/>
              </a:solidFill>
              <a:latin typeface="Comfortaa" pitchFamily="2" charset="0"/>
            </a:endParaRPr>
          </a:p>
        </p:txBody>
      </p:sp>
      <p:sp>
        <p:nvSpPr>
          <p:cNvPr id="4" name="TextBox 3">
            <a:extLst>
              <a:ext uri="{FF2B5EF4-FFF2-40B4-BE49-F238E27FC236}">
                <a16:creationId xmlns:a16="http://schemas.microsoft.com/office/drawing/2014/main" id="{4FC24F60-8255-789B-845B-0A158440A7C0}"/>
              </a:ext>
            </a:extLst>
          </p:cNvPr>
          <p:cNvSpPr txBox="1"/>
          <p:nvPr/>
        </p:nvSpPr>
        <p:spPr>
          <a:xfrm>
            <a:off x="317779" y="354575"/>
            <a:ext cx="8044567" cy="584775"/>
          </a:xfrm>
          <a:prstGeom prst="rect">
            <a:avLst/>
          </a:prstGeom>
          <a:noFill/>
        </p:spPr>
        <p:txBody>
          <a:bodyPr wrap="square" rtlCol="0">
            <a:spAutoFit/>
          </a:bodyPr>
          <a:lstStyle/>
          <a:p>
            <a:r>
              <a:rPr lang="en-GB" sz="3200" b="1" noProof="1">
                <a:solidFill>
                  <a:srgbClr val="3F4041"/>
                </a:solidFill>
                <a:latin typeface="Comfortaa" pitchFamily="2" charset="0"/>
              </a:rPr>
              <a:t>Dental Nurse Apprenticeship </a:t>
            </a:r>
            <a:r>
              <a:rPr lang="en-GB" sz="3200" b="1" noProof="1">
                <a:solidFill>
                  <a:srgbClr val="8BCED3"/>
                </a:solidFill>
                <a:latin typeface="Comfortaa" pitchFamily="2" charset="0"/>
              </a:rPr>
              <a:t>Level 3</a:t>
            </a:r>
          </a:p>
        </p:txBody>
      </p:sp>
      <p:pic>
        <p:nvPicPr>
          <p:cNvPr id="6" name="Picture 5" descr="A person wearing a blue scrubs and a lanyard&#10;&#10;AI-generated content may be incorrect.">
            <a:extLst>
              <a:ext uri="{FF2B5EF4-FFF2-40B4-BE49-F238E27FC236}">
                <a16:creationId xmlns:a16="http://schemas.microsoft.com/office/drawing/2014/main" id="{08D1464F-7851-519B-AAA1-E83DBC8C1691}"/>
              </a:ext>
            </a:extLst>
          </p:cNvPr>
          <p:cNvPicPr>
            <a:picLocks noChangeAspect="1"/>
          </p:cNvPicPr>
          <p:nvPr/>
        </p:nvPicPr>
        <p:blipFill>
          <a:blip r:embed="rId3" cstate="hqprint">
            <a:extLst>
              <a:ext uri="{28A0092B-C50C-407E-A947-70E740481C1C}">
                <a14:useLocalDpi xmlns:a14="http://schemas.microsoft.com/office/drawing/2010/main"/>
              </a:ext>
            </a:extLst>
          </a:blip>
          <a:srcRect r="7049"/>
          <a:stretch>
            <a:fillRect/>
          </a:stretch>
        </p:blipFill>
        <p:spPr>
          <a:xfrm>
            <a:off x="5860473" y="1194338"/>
            <a:ext cx="6331528" cy="5663662"/>
          </a:xfrm>
          <a:prstGeom prst="rect">
            <a:avLst/>
          </a:prstGeom>
        </p:spPr>
      </p:pic>
    </p:spTree>
    <p:extLst>
      <p:ext uri="{BB962C8B-B14F-4D97-AF65-F5344CB8AC3E}">
        <p14:creationId xmlns:p14="http://schemas.microsoft.com/office/powerpoint/2010/main" val="4068952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536116-889F-C521-8E33-438FA3ADC549}"/>
              </a:ext>
            </a:extLst>
          </p:cNvPr>
          <p:cNvSpPr txBox="1"/>
          <p:nvPr/>
        </p:nvSpPr>
        <p:spPr>
          <a:xfrm>
            <a:off x="463296" y="1612329"/>
            <a:ext cx="6516624" cy="2308324"/>
          </a:xfrm>
          <a:prstGeom prst="rect">
            <a:avLst/>
          </a:prstGeom>
          <a:noFill/>
        </p:spPr>
        <p:txBody>
          <a:bodyPr wrap="square" rtlCol="0">
            <a:spAutoFit/>
          </a:bodyPr>
          <a:lstStyle/>
          <a:p>
            <a:endParaRPr lang="en-GB" sz="1600" b="1" noProof="1">
              <a:solidFill>
                <a:schemeClr val="bg1"/>
              </a:solidFill>
              <a:latin typeface="Comfortaa" pitchFamily="2" charset="0"/>
            </a:endParaRPr>
          </a:p>
          <a:p>
            <a:pPr marL="285750" indent="-285750">
              <a:buFont typeface="Arial" panose="020B0604020202020204" pitchFamily="34" charset="0"/>
              <a:buChar char="•"/>
            </a:pPr>
            <a:r>
              <a:rPr lang="en-GB" sz="1600" b="1" noProof="1">
                <a:solidFill>
                  <a:schemeClr val="bg1"/>
                </a:solidFill>
                <a:latin typeface="Comfortaa" pitchFamily="2" charset="0"/>
              </a:rPr>
              <a:t>Applicants with Maths and English GCSE (A – C / 4 – 9) or Key/Functional Skills Level 2 will be exempt from Functional Skills.</a:t>
            </a:r>
            <a:br>
              <a:rPr lang="en-GB" sz="1600" b="1" noProof="1">
                <a:solidFill>
                  <a:schemeClr val="bg1"/>
                </a:solidFill>
                <a:latin typeface="Comfortaa" pitchFamily="2" charset="0"/>
              </a:rPr>
            </a:br>
            <a:endParaRPr lang="en-GB" sz="1600" b="1" noProof="1">
              <a:solidFill>
                <a:schemeClr val="bg1"/>
              </a:solidFill>
              <a:latin typeface="Comfortaa" pitchFamily="2" charset="0"/>
            </a:endParaRPr>
          </a:p>
          <a:p>
            <a:pPr marL="285750" indent="-285750">
              <a:buFont typeface="Arial" panose="020B0604020202020204" pitchFamily="34" charset="0"/>
              <a:buChar char="•"/>
            </a:pPr>
            <a:r>
              <a:rPr lang="en-GB" sz="1600" b="1" noProof="1">
                <a:solidFill>
                  <a:schemeClr val="bg1"/>
                </a:solidFill>
                <a:latin typeface="Comfortaa" pitchFamily="2" charset="0"/>
              </a:rPr>
              <a:t>Apprentices aged 19 and over, English &amp; Maths Functional Skills is no longer required.</a:t>
            </a:r>
            <a:br>
              <a:rPr lang="en-GB" sz="1600" b="1" noProof="1">
                <a:solidFill>
                  <a:schemeClr val="bg1"/>
                </a:solidFill>
                <a:latin typeface="Comfortaa" pitchFamily="2" charset="0"/>
              </a:rPr>
            </a:br>
            <a:endParaRPr lang="en-GB" sz="1600" b="1" noProof="1">
              <a:solidFill>
                <a:schemeClr val="bg1"/>
              </a:solidFill>
              <a:latin typeface="Comfortaa" pitchFamily="2" charset="0"/>
            </a:endParaRPr>
          </a:p>
          <a:p>
            <a:pPr marL="285750" indent="-285750">
              <a:buFont typeface="Arial" panose="020B0604020202020204" pitchFamily="34" charset="0"/>
              <a:buChar char="•"/>
            </a:pPr>
            <a:r>
              <a:rPr lang="en-GB" sz="1600" b="1" dirty="0">
                <a:solidFill>
                  <a:schemeClr val="bg1"/>
                </a:solidFill>
                <a:latin typeface="Comfortaa" pitchFamily="2" charset="0"/>
              </a:rPr>
              <a:t>All apprentices must complete the full off-the-job training hours (OTJ) required by the apprenticeship standard within paid working time. </a:t>
            </a:r>
            <a:endParaRPr lang="en-GB" sz="1600" b="1" noProof="1">
              <a:solidFill>
                <a:schemeClr val="bg1"/>
              </a:solidFill>
              <a:latin typeface="Comfortaa" pitchFamily="2" charset="0"/>
            </a:endParaRPr>
          </a:p>
        </p:txBody>
      </p:sp>
      <p:sp>
        <p:nvSpPr>
          <p:cNvPr id="3" name="Oval 2">
            <a:extLst>
              <a:ext uri="{FF2B5EF4-FFF2-40B4-BE49-F238E27FC236}">
                <a16:creationId xmlns:a16="http://schemas.microsoft.com/office/drawing/2014/main" id="{3B1ABB69-85CE-2EBD-AA22-425F3C77CADC}"/>
              </a:ext>
            </a:extLst>
          </p:cNvPr>
          <p:cNvSpPr/>
          <p:nvPr/>
        </p:nvSpPr>
        <p:spPr>
          <a:xfrm>
            <a:off x="7408327" y="1877387"/>
            <a:ext cx="3470980" cy="3470980"/>
          </a:xfrm>
          <a:prstGeom prst="ellipse">
            <a:avLst/>
          </a:prstGeom>
          <a:noFill/>
          <a:ln w="38100">
            <a:solidFill>
              <a:schemeClr val="bg1"/>
            </a:solidFill>
            <a:prstDash val="solid"/>
            <a:extLst>
              <a:ext uri="{C807C97D-BFC1-408E-A445-0C87EB9F89A2}">
                <ask:lineSketchStyleProps xmlns:ask="http://schemas.microsoft.com/office/drawing/2018/sketchyshapes" sd="1219033472">
                  <a:custGeom>
                    <a:avLst/>
                    <a:gdLst>
                      <a:gd name="connsiteX0" fmla="*/ 0 w 3470980"/>
                      <a:gd name="connsiteY0" fmla="*/ 1735490 h 3470980"/>
                      <a:gd name="connsiteX1" fmla="*/ 1735490 w 3470980"/>
                      <a:gd name="connsiteY1" fmla="*/ 0 h 3470980"/>
                      <a:gd name="connsiteX2" fmla="*/ 3470980 w 3470980"/>
                      <a:gd name="connsiteY2" fmla="*/ 1735490 h 3470980"/>
                      <a:gd name="connsiteX3" fmla="*/ 1735490 w 3470980"/>
                      <a:gd name="connsiteY3" fmla="*/ 3470980 h 3470980"/>
                      <a:gd name="connsiteX4" fmla="*/ 0 w 3470980"/>
                      <a:gd name="connsiteY4" fmla="*/ 1735490 h 3470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0980" h="3470980" extrusionOk="0">
                        <a:moveTo>
                          <a:pt x="0" y="1735490"/>
                        </a:moveTo>
                        <a:cubicBezTo>
                          <a:pt x="-40097" y="752272"/>
                          <a:pt x="714820" y="23339"/>
                          <a:pt x="1735490" y="0"/>
                        </a:cubicBezTo>
                        <a:cubicBezTo>
                          <a:pt x="2888605" y="40974"/>
                          <a:pt x="3316361" y="781921"/>
                          <a:pt x="3470980" y="1735490"/>
                        </a:cubicBezTo>
                        <a:cubicBezTo>
                          <a:pt x="3444174" y="2720153"/>
                          <a:pt x="2675117" y="3575217"/>
                          <a:pt x="1735490" y="3470980"/>
                        </a:cubicBezTo>
                        <a:cubicBezTo>
                          <a:pt x="599803" y="3374029"/>
                          <a:pt x="39944" y="2713060"/>
                          <a:pt x="0" y="173549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4" name="TextBox 3">
            <a:extLst>
              <a:ext uri="{FF2B5EF4-FFF2-40B4-BE49-F238E27FC236}">
                <a16:creationId xmlns:a16="http://schemas.microsoft.com/office/drawing/2014/main" id="{B94972C4-4B89-A822-CEE2-EDA8AC904938}"/>
              </a:ext>
            </a:extLst>
          </p:cNvPr>
          <p:cNvSpPr txBox="1"/>
          <p:nvPr/>
        </p:nvSpPr>
        <p:spPr>
          <a:xfrm>
            <a:off x="7704330" y="2742084"/>
            <a:ext cx="2962101" cy="1015663"/>
          </a:xfrm>
          <a:prstGeom prst="rect">
            <a:avLst/>
          </a:prstGeom>
          <a:noFill/>
        </p:spPr>
        <p:txBody>
          <a:bodyPr wrap="square" rtlCol="0">
            <a:spAutoFit/>
          </a:bodyPr>
          <a:lstStyle/>
          <a:p>
            <a:pPr algn="ctr"/>
            <a:r>
              <a:rPr lang="en-GB" sz="2000" b="1" noProof="1">
                <a:solidFill>
                  <a:schemeClr val="bg1"/>
                </a:solidFill>
                <a:latin typeface="Comfortaa" pitchFamily="2" charset="0"/>
              </a:rPr>
              <a:t>This apprenticeship commences quarterly</a:t>
            </a:r>
          </a:p>
        </p:txBody>
      </p:sp>
      <p:sp>
        <p:nvSpPr>
          <p:cNvPr id="5" name="TextBox 4">
            <a:extLst>
              <a:ext uri="{FF2B5EF4-FFF2-40B4-BE49-F238E27FC236}">
                <a16:creationId xmlns:a16="http://schemas.microsoft.com/office/drawing/2014/main" id="{0BBBBC3E-0F3D-BCE0-4FA0-0A2AC373BF87}"/>
              </a:ext>
            </a:extLst>
          </p:cNvPr>
          <p:cNvSpPr txBox="1"/>
          <p:nvPr/>
        </p:nvSpPr>
        <p:spPr>
          <a:xfrm>
            <a:off x="328170" y="434839"/>
            <a:ext cx="8044567" cy="892552"/>
          </a:xfrm>
          <a:prstGeom prst="rect">
            <a:avLst/>
          </a:prstGeom>
          <a:noFill/>
        </p:spPr>
        <p:txBody>
          <a:bodyPr wrap="square" rtlCol="0">
            <a:spAutoFit/>
          </a:bodyPr>
          <a:lstStyle/>
          <a:p>
            <a:r>
              <a:rPr lang="en-GB" sz="2800" b="1" noProof="1">
                <a:solidFill>
                  <a:schemeClr val="bg1"/>
                </a:solidFill>
                <a:latin typeface="Comfortaa" pitchFamily="2" charset="0"/>
              </a:rPr>
              <a:t>Dental Nurse Apprenticeship </a:t>
            </a:r>
            <a:r>
              <a:rPr lang="en-GB" sz="2800" b="1" noProof="1">
                <a:solidFill>
                  <a:srgbClr val="3F4041"/>
                </a:solidFill>
                <a:latin typeface="Comfortaa" pitchFamily="2" charset="0"/>
              </a:rPr>
              <a:t>Level 3</a:t>
            </a:r>
          </a:p>
          <a:p>
            <a:r>
              <a:rPr lang="en-GB" sz="2400" b="1" noProof="1">
                <a:solidFill>
                  <a:schemeClr val="bg1"/>
                </a:solidFill>
                <a:latin typeface="Comfortaa Medium" pitchFamily="2" charset="0"/>
              </a:rPr>
              <a:t>Entry Requirements</a:t>
            </a:r>
          </a:p>
        </p:txBody>
      </p:sp>
      <p:pic>
        <p:nvPicPr>
          <p:cNvPr id="6" name="Picture 5" descr="A white text on a black background&#10;&#10;AI-generated content may be incorrect.">
            <a:extLst>
              <a:ext uri="{FF2B5EF4-FFF2-40B4-BE49-F238E27FC236}">
                <a16:creationId xmlns:a16="http://schemas.microsoft.com/office/drawing/2014/main" id="{EF9E366D-5453-F422-4285-79A72938FBC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625398" y="325936"/>
            <a:ext cx="2231814" cy="743938"/>
          </a:xfrm>
          <a:prstGeom prst="rect">
            <a:avLst/>
          </a:prstGeom>
        </p:spPr>
      </p:pic>
      <p:sp>
        <p:nvSpPr>
          <p:cNvPr id="7" name="TextBox 6">
            <a:extLst>
              <a:ext uri="{FF2B5EF4-FFF2-40B4-BE49-F238E27FC236}">
                <a16:creationId xmlns:a16="http://schemas.microsoft.com/office/drawing/2014/main" id="{A7F7B796-055D-1460-28C8-3CC996F5BF37}"/>
              </a:ext>
            </a:extLst>
          </p:cNvPr>
          <p:cNvSpPr txBox="1"/>
          <p:nvPr/>
        </p:nvSpPr>
        <p:spPr>
          <a:xfrm>
            <a:off x="7912424" y="3872205"/>
            <a:ext cx="2462783" cy="646331"/>
          </a:xfrm>
          <a:prstGeom prst="rect">
            <a:avLst/>
          </a:prstGeom>
          <a:noFill/>
        </p:spPr>
        <p:txBody>
          <a:bodyPr wrap="square" rtlCol="0">
            <a:spAutoFit/>
          </a:bodyPr>
          <a:lstStyle/>
          <a:p>
            <a:pPr algn="ctr"/>
            <a:r>
              <a:rPr lang="en-GB" b="1" noProof="1">
                <a:solidFill>
                  <a:srgbClr val="3F4041"/>
                </a:solidFill>
                <a:latin typeface="Comfortaa Medium" pitchFamily="2" charset="0"/>
              </a:rPr>
              <a:t>January, April</a:t>
            </a:r>
          </a:p>
          <a:p>
            <a:pPr algn="ctr"/>
            <a:r>
              <a:rPr lang="en-GB" b="1" noProof="1">
                <a:solidFill>
                  <a:srgbClr val="3F4041"/>
                </a:solidFill>
                <a:latin typeface="Comfortaa Medium" pitchFamily="2" charset="0"/>
              </a:rPr>
              <a:t>July and October</a:t>
            </a:r>
          </a:p>
        </p:txBody>
      </p:sp>
    </p:spTree>
    <p:extLst>
      <p:ext uri="{BB962C8B-B14F-4D97-AF65-F5344CB8AC3E}">
        <p14:creationId xmlns:p14="http://schemas.microsoft.com/office/powerpoint/2010/main" val="29131321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and black logo&#10;&#10;AI-generated content may be incorrect.">
            <a:extLst>
              <a:ext uri="{FF2B5EF4-FFF2-40B4-BE49-F238E27FC236}">
                <a16:creationId xmlns:a16="http://schemas.microsoft.com/office/drawing/2014/main" id="{ADBF25A0-33EE-5ED9-C695-7937A4A2D47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891348" y="368637"/>
            <a:ext cx="1818592" cy="589422"/>
          </a:xfrm>
          <a:prstGeom prst="rect">
            <a:avLst/>
          </a:prstGeom>
        </p:spPr>
      </p:pic>
      <p:sp>
        <p:nvSpPr>
          <p:cNvPr id="4" name="TextBox 3">
            <a:extLst>
              <a:ext uri="{FF2B5EF4-FFF2-40B4-BE49-F238E27FC236}">
                <a16:creationId xmlns:a16="http://schemas.microsoft.com/office/drawing/2014/main" id="{A32B3DF1-6A5C-4BD3-9492-A7AAD2433F92}"/>
              </a:ext>
            </a:extLst>
          </p:cNvPr>
          <p:cNvSpPr txBox="1"/>
          <p:nvPr/>
        </p:nvSpPr>
        <p:spPr>
          <a:xfrm>
            <a:off x="803254" y="1837198"/>
            <a:ext cx="4084320" cy="4154984"/>
          </a:xfrm>
          <a:prstGeom prst="rect">
            <a:avLst/>
          </a:prstGeom>
          <a:noFill/>
        </p:spPr>
        <p:txBody>
          <a:bodyPr wrap="square" rtlCol="0">
            <a:spAutoFit/>
          </a:bodyPr>
          <a:lstStyle/>
          <a:p>
            <a:r>
              <a:rPr lang="en-GB" sz="1200" b="1" noProof="1">
                <a:solidFill>
                  <a:srgbClr val="3F4041"/>
                </a:solidFill>
                <a:latin typeface="Comfortaa SemiBold" pitchFamily="2" charset="0"/>
              </a:rPr>
              <a:t>Module 1 – Introduction to Dental Nursing</a:t>
            </a:r>
          </a:p>
          <a:p>
            <a:br>
              <a:rPr lang="en-GB" sz="1200" b="1" noProof="1">
                <a:solidFill>
                  <a:srgbClr val="3F4041"/>
                </a:solidFill>
                <a:latin typeface="Comfortaa SemiBold" pitchFamily="2" charset="0"/>
              </a:rPr>
            </a:br>
            <a:endParaRPr lang="en-GB" sz="1200" b="1" noProof="1">
              <a:solidFill>
                <a:srgbClr val="3F4041"/>
              </a:solidFill>
              <a:latin typeface="Comfortaa SemiBold" pitchFamily="2" charset="0"/>
            </a:endParaRPr>
          </a:p>
          <a:p>
            <a:r>
              <a:rPr lang="en-GB" sz="1200" b="1" noProof="1">
                <a:solidFill>
                  <a:srgbClr val="3F4041"/>
                </a:solidFill>
                <a:latin typeface="Comfortaa SemiBold" pitchFamily="2" charset="0"/>
              </a:rPr>
              <a:t>Module 2  - Health and Safety in Dental Settings</a:t>
            </a:r>
          </a:p>
          <a:p>
            <a:br>
              <a:rPr lang="en-GB" sz="1200" b="1" noProof="1">
                <a:solidFill>
                  <a:srgbClr val="3F4041"/>
                </a:solidFill>
                <a:latin typeface="Comfortaa SemiBold" pitchFamily="2" charset="0"/>
              </a:rPr>
            </a:br>
            <a:endParaRPr lang="en-GB" sz="1200" b="1" noProof="1">
              <a:solidFill>
                <a:srgbClr val="3F4041"/>
              </a:solidFill>
              <a:latin typeface="Comfortaa SemiBold" pitchFamily="2" charset="0"/>
            </a:endParaRPr>
          </a:p>
          <a:p>
            <a:r>
              <a:rPr lang="en-GB" sz="1200" b="1" noProof="1">
                <a:solidFill>
                  <a:srgbClr val="3F4041"/>
                </a:solidFill>
                <a:latin typeface="Comfortaa SemiBold" pitchFamily="2" charset="0"/>
              </a:rPr>
              <a:t>Module 3 – Infection Control and Prevention</a:t>
            </a:r>
          </a:p>
          <a:p>
            <a:br>
              <a:rPr lang="en-GB" sz="1200" b="1" noProof="1">
                <a:solidFill>
                  <a:srgbClr val="3F4041"/>
                </a:solidFill>
                <a:latin typeface="Comfortaa SemiBold" pitchFamily="2" charset="0"/>
              </a:rPr>
            </a:br>
            <a:endParaRPr lang="en-GB" sz="1200" b="1" noProof="1">
              <a:solidFill>
                <a:srgbClr val="3F4041"/>
              </a:solidFill>
              <a:latin typeface="Comfortaa SemiBold" pitchFamily="2" charset="0"/>
            </a:endParaRPr>
          </a:p>
          <a:p>
            <a:r>
              <a:rPr lang="en-GB" sz="1200" b="1" noProof="1">
                <a:solidFill>
                  <a:srgbClr val="3F4041"/>
                </a:solidFill>
                <a:latin typeface="Comfortaa SemiBold" pitchFamily="2" charset="0"/>
              </a:rPr>
              <a:t>Module 4 – First Aid and Medical Emergency Response</a:t>
            </a:r>
          </a:p>
          <a:p>
            <a:br>
              <a:rPr lang="en-GB" sz="1200" b="1" noProof="1">
                <a:solidFill>
                  <a:srgbClr val="3F4041"/>
                </a:solidFill>
                <a:latin typeface="Comfortaa SemiBold" pitchFamily="2" charset="0"/>
              </a:rPr>
            </a:br>
            <a:endParaRPr lang="en-GB" sz="1200" b="1" noProof="1">
              <a:solidFill>
                <a:srgbClr val="3F4041"/>
              </a:solidFill>
              <a:latin typeface="Comfortaa SemiBold" pitchFamily="2" charset="0"/>
            </a:endParaRPr>
          </a:p>
          <a:p>
            <a:endParaRPr lang="en-GB" sz="1200" b="1" noProof="1">
              <a:solidFill>
                <a:srgbClr val="3F4041"/>
              </a:solidFill>
              <a:latin typeface="Comfortaa SemiBold" pitchFamily="2" charset="0"/>
            </a:endParaRPr>
          </a:p>
          <a:p>
            <a:r>
              <a:rPr lang="en-GB" sz="1200" b="1" noProof="1">
                <a:solidFill>
                  <a:srgbClr val="3F4041"/>
                </a:solidFill>
                <a:latin typeface="Comfortaa SemiBold" pitchFamily="2" charset="0"/>
              </a:rPr>
              <a:t>Module 5 – Communication and Patient Care</a:t>
            </a:r>
          </a:p>
          <a:p>
            <a:endParaRPr lang="en-GB" sz="1200" b="1" noProof="1">
              <a:solidFill>
                <a:srgbClr val="3F4041"/>
              </a:solidFill>
              <a:latin typeface="Comfortaa SemiBold" pitchFamily="2" charset="0"/>
            </a:endParaRPr>
          </a:p>
          <a:p>
            <a:endParaRPr lang="en-GB" sz="1200" b="1" noProof="1">
              <a:solidFill>
                <a:srgbClr val="3F4041"/>
              </a:solidFill>
              <a:latin typeface="Comfortaa SemiBold" pitchFamily="2" charset="0"/>
            </a:endParaRPr>
          </a:p>
          <a:p>
            <a:r>
              <a:rPr lang="en-GB" sz="1200" b="1" noProof="1">
                <a:solidFill>
                  <a:srgbClr val="3F4041"/>
                </a:solidFill>
                <a:latin typeface="Comfortaa SemiBold" pitchFamily="2" charset="0"/>
              </a:rPr>
              <a:t>Module 6 – Dental and Regional Anatomy</a:t>
            </a:r>
          </a:p>
          <a:p>
            <a:endParaRPr lang="en-GB" sz="1200" b="1" noProof="1">
              <a:solidFill>
                <a:srgbClr val="3F4041"/>
              </a:solidFill>
              <a:latin typeface="Comfortaa SemiBold" pitchFamily="2" charset="0"/>
            </a:endParaRPr>
          </a:p>
          <a:p>
            <a:endParaRPr lang="en-GB" sz="1200" b="1" noProof="1">
              <a:solidFill>
                <a:srgbClr val="3F4041"/>
              </a:solidFill>
              <a:latin typeface="Comfortaa SemiBold" pitchFamily="2" charset="0"/>
            </a:endParaRPr>
          </a:p>
          <a:p>
            <a:r>
              <a:rPr lang="en-GB" sz="1200" b="1" noProof="1">
                <a:solidFill>
                  <a:srgbClr val="3F4041"/>
                </a:solidFill>
                <a:latin typeface="Comfortaa SemiBold" pitchFamily="2" charset="0"/>
              </a:rPr>
              <a:t>Module 7 – Radiography and Imaging Techniques</a:t>
            </a:r>
          </a:p>
          <a:p>
            <a:endParaRPr lang="en-GB" sz="1200" b="1" noProof="1">
              <a:solidFill>
                <a:srgbClr val="3F4041"/>
              </a:solidFill>
              <a:latin typeface="Comfortaa SemiBold" pitchFamily="2" charset="0"/>
            </a:endParaRPr>
          </a:p>
          <a:p>
            <a:endParaRPr lang="en-GB" sz="1200" b="1" noProof="1">
              <a:solidFill>
                <a:srgbClr val="3F4041"/>
              </a:solidFill>
              <a:latin typeface="Comfortaa SemiBold" pitchFamily="2" charset="0"/>
            </a:endParaRPr>
          </a:p>
        </p:txBody>
      </p:sp>
      <p:sp>
        <p:nvSpPr>
          <p:cNvPr id="5" name="TextBox 4">
            <a:extLst>
              <a:ext uri="{FF2B5EF4-FFF2-40B4-BE49-F238E27FC236}">
                <a16:creationId xmlns:a16="http://schemas.microsoft.com/office/drawing/2014/main" id="{C9FCABB0-B185-42EB-65B3-E4DFEC58025F}"/>
              </a:ext>
            </a:extLst>
          </p:cNvPr>
          <p:cNvSpPr txBox="1"/>
          <p:nvPr/>
        </p:nvSpPr>
        <p:spPr>
          <a:xfrm>
            <a:off x="6278601" y="1735282"/>
            <a:ext cx="5142703" cy="4524315"/>
          </a:xfrm>
          <a:prstGeom prst="rect">
            <a:avLst/>
          </a:prstGeom>
          <a:noFill/>
        </p:spPr>
        <p:txBody>
          <a:bodyPr wrap="square" rtlCol="0">
            <a:spAutoFit/>
          </a:bodyPr>
          <a:lstStyle/>
          <a:p>
            <a:r>
              <a:rPr lang="en-GB" sz="1200" b="1" noProof="1">
                <a:solidFill>
                  <a:srgbClr val="3F4041"/>
                </a:solidFill>
                <a:latin typeface="Comfortaa SemiBold" pitchFamily="2" charset="0"/>
              </a:rPr>
              <a:t>Module 8 – Periodontal Disease and Caries Management</a:t>
            </a:r>
          </a:p>
          <a:p>
            <a:br>
              <a:rPr lang="en-GB" sz="1200" b="1" noProof="1">
                <a:solidFill>
                  <a:srgbClr val="3F4041"/>
                </a:solidFill>
                <a:latin typeface="Comfortaa SemiBold" pitchFamily="2" charset="0"/>
              </a:rPr>
            </a:br>
            <a:endParaRPr lang="en-GB" sz="1200" b="1" noProof="1">
              <a:solidFill>
                <a:srgbClr val="3F4041"/>
              </a:solidFill>
              <a:latin typeface="Comfortaa SemiBold" pitchFamily="2" charset="0"/>
            </a:endParaRPr>
          </a:p>
          <a:p>
            <a:r>
              <a:rPr lang="en-GB" sz="1200" b="1" noProof="1">
                <a:solidFill>
                  <a:srgbClr val="3F4041"/>
                </a:solidFill>
                <a:latin typeface="Comfortaa SemiBold" pitchFamily="2" charset="0"/>
              </a:rPr>
              <a:t>Module 9 – Endodontic Procedures Support</a:t>
            </a:r>
          </a:p>
          <a:p>
            <a:br>
              <a:rPr lang="en-GB" sz="1200" b="1" noProof="1">
                <a:solidFill>
                  <a:srgbClr val="3F4041"/>
                </a:solidFill>
                <a:latin typeface="Comfortaa SemiBold" pitchFamily="2" charset="0"/>
              </a:rPr>
            </a:br>
            <a:endParaRPr lang="en-GB" sz="1200" b="1" noProof="1">
              <a:solidFill>
                <a:srgbClr val="3F4041"/>
              </a:solidFill>
              <a:latin typeface="Comfortaa SemiBold" pitchFamily="2" charset="0"/>
            </a:endParaRPr>
          </a:p>
          <a:p>
            <a:r>
              <a:rPr lang="en-GB" sz="1200" b="1" noProof="1">
                <a:solidFill>
                  <a:srgbClr val="3F4041"/>
                </a:solidFill>
                <a:latin typeface="Comfortaa SemiBold" pitchFamily="2" charset="0"/>
              </a:rPr>
              <a:t>Module 10 – Extractions and Minor Oral Surgery</a:t>
            </a:r>
          </a:p>
          <a:p>
            <a:br>
              <a:rPr lang="en-GB" sz="1200" b="1" noProof="1">
                <a:solidFill>
                  <a:srgbClr val="3F4041"/>
                </a:solidFill>
                <a:latin typeface="Comfortaa SemiBold" pitchFamily="2" charset="0"/>
              </a:rPr>
            </a:br>
            <a:endParaRPr lang="en-GB" sz="1200" b="1" noProof="1">
              <a:solidFill>
                <a:srgbClr val="3F4041"/>
              </a:solidFill>
              <a:latin typeface="Comfortaa SemiBold" pitchFamily="2" charset="0"/>
            </a:endParaRPr>
          </a:p>
          <a:p>
            <a:r>
              <a:rPr lang="en-GB" sz="1200" b="1" noProof="1">
                <a:solidFill>
                  <a:srgbClr val="3F4041"/>
                </a:solidFill>
                <a:latin typeface="Comfortaa SemiBold" pitchFamily="2" charset="0"/>
              </a:rPr>
              <a:t>Module 11 – Prosthetic Treatment Support</a:t>
            </a:r>
          </a:p>
          <a:p>
            <a:br>
              <a:rPr lang="en-GB" sz="1200" b="1" noProof="1">
                <a:solidFill>
                  <a:srgbClr val="3F4041"/>
                </a:solidFill>
                <a:latin typeface="Comfortaa SemiBold" pitchFamily="2" charset="0"/>
              </a:rPr>
            </a:br>
            <a:endParaRPr lang="en-GB" sz="1200" b="1" noProof="1">
              <a:solidFill>
                <a:srgbClr val="3F4041"/>
              </a:solidFill>
              <a:latin typeface="Comfortaa SemiBold" pitchFamily="2" charset="0"/>
            </a:endParaRPr>
          </a:p>
          <a:p>
            <a:r>
              <a:rPr lang="en-GB" sz="1200" b="1" noProof="1">
                <a:solidFill>
                  <a:srgbClr val="3F4041"/>
                </a:solidFill>
                <a:latin typeface="Comfortaa SemiBold" pitchFamily="2" charset="0"/>
              </a:rPr>
              <a:t>Module 12 – Oral and Physical Health Education</a:t>
            </a:r>
          </a:p>
          <a:p>
            <a:br>
              <a:rPr lang="en-GB" sz="1200" b="1" noProof="1">
                <a:solidFill>
                  <a:srgbClr val="3F4041"/>
                </a:solidFill>
                <a:latin typeface="Comfortaa SemiBold" pitchFamily="2" charset="0"/>
              </a:rPr>
            </a:br>
            <a:endParaRPr lang="en-GB" sz="1200" b="1" noProof="1">
              <a:solidFill>
                <a:srgbClr val="3F4041"/>
              </a:solidFill>
              <a:latin typeface="Comfortaa SemiBold" pitchFamily="2" charset="0"/>
            </a:endParaRPr>
          </a:p>
          <a:p>
            <a:r>
              <a:rPr lang="en-GB" sz="1200" b="1" noProof="1">
                <a:solidFill>
                  <a:srgbClr val="3F4041"/>
                </a:solidFill>
                <a:latin typeface="Comfortaa SemiBold" pitchFamily="2" charset="0"/>
              </a:rPr>
              <a:t>Module 13 – Delivering Oral Health Information</a:t>
            </a:r>
          </a:p>
          <a:p>
            <a:endParaRPr lang="en-GB" sz="1200" b="1" noProof="1">
              <a:solidFill>
                <a:srgbClr val="3F4041"/>
              </a:solidFill>
              <a:latin typeface="Comfortaa SemiBold" pitchFamily="2" charset="0"/>
            </a:endParaRPr>
          </a:p>
          <a:p>
            <a:endParaRPr lang="en-GB" sz="1200" b="1" noProof="1">
              <a:solidFill>
                <a:srgbClr val="3F4041"/>
              </a:solidFill>
              <a:latin typeface="Comfortaa SemiBold" pitchFamily="2" charset="0"/>
            </a:endParaRPr>
          </a:p>
          <a:p>
            <a:r>
              <a:rPr lang="en-GB" sz="1200" b="1" noProof="1">
                <a:solidFill>
                  <a:srgbClr val="3F4041"/>
                </a:solidFill>
                <a:latin typeface="Comfortaa SemiBold" pitchFamily="2" charset="0"/>
              </a:rPr>
              <a:t>Module 14 – Professional Development and Appraisal</a:t>
            </a:r>
          </a:p>
          <a:p>
            <a:endParaRPr lang="en-GB" sz="1200" b="1" noProof="1">
              <a:solidFill>
                <a:srgbClr val="3F4041"/>
              </a:solidFill>
              <a:latin typeface="Comfortaa SemiBold" pitchFamily="2" charset="0"/>
            </a:endParaRPr>
          </a:p>
          <a:p>
            <a:endParaRPr lang="en-GB" sz="1200" b="1" noProof="1">
              <a:solidFill>
                <a:srgbClr val="3F4041"/>
              </a:solidFill>
              <a:latin typeface="Comfortaa SemiBold" pitchFamily="2" charset="0"/>
            </a:endParaRPr>
          </a:p>
          <a:p>
            <a:r>
              <a:rPr lang="en-GB" sz="1200" b="1" noProof="1">
                <a:solidFill>
                  <a:srgbClr val="3F4041"/>
                </a:solidFill>
                <a:latin typeface="Comfortaa SemiBold" pitchFamily="2" charset="0"/>
              </a:rPr>
              <a:t>Module 15 – Professional Competency and Career Progression</a:t>
            </a:r>
          </a:p>
          <a:p>
            <a:endParaRPr lang="en-GB" sz="1200" b="1" noProof="1">
              <a:solidFill>
                <a:srgbClr val="3F4041"/>
              </a:solidFill>
              <a:latin typeface="Comfortaa SemiBold" pitchFamily="2" charset="0"/>
            </a:endParaRPr>
          </a:p>
          <a:p>
            <a:endParaRPr lang="en-GB" sz="1200" b="1" noProof="1">
              <a:latin typeface="Comfortaa SemiBold" pitchFamily="2" charset="0"/>
            </a:endParaRPr>
          </a:p>
        </p:txBody>
      </p:sp>
      <p:sp>
        <p:nvSpPr>
          <p:cNvPr id="6" name="Rounded Rectangle 5">
            <a:extLst>
              <a:ext uri="{FF2B5EF4-FFF2-40B4-BE49-F238E27FC236}">
                <a16:creationId xmlns:a16="http://schemas.microsoft.com/office/drawing/2014/main" id="{50522A46-54D5-C1B3-BD88-98C97CF6A58D}"/>
              </a:ext>
            </a:extLst>
          </p:cNvPr>
          <p:cNvSpPr/>
          <p:nvPr/>
        </p:nvSpPr>
        <p:spPr>
          <a:xfrm>
            <a:off x="722653" y="1776846"/>
            <a:ext cx="3621024" cy="372946"/>
          </a:xfrm>
          <a:prstGeom prst="roundRect">
            <a:avLst/>
          </a:prstGeom>
          <a:noFill/>
          <a:ln w="19050">
            <a:solidFill>
              <a:srgbClr val="8BCE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7" name="Rounded Rectangle 6">
            <a:extLst>
              <a:ext uri="{FF2B5EF4-FFF2-40B4-BE49-F238E27FC236}">
                <a16:creationId xmlns:a16="http://schemas.microsoft.com/office/drawing/2014/main" id="{A1027C0B-FCB5-3250-A4CF-95D55A1B8BE7}"/>
              </a:ext>
            </a:extLst>
          </p:cNvPr>
          <p:cNvSpPr/>
          <p:nvPr/>
        </p:nvSpPr>
        <p:spPr>
          <a:xfrm>
            <a:off x="722652" y="2351120"/>
            <a:ext cx="4164921" cy="372946"/>
          </a:xfrm>
          <a:prstGeom prst="roundRect">
            <a:avLst/>
          </a:prstGeom>
          <a:noFill/>
          <a:ln w="19050">
            <a:solidFill>
              <a:srgbClr val="8BCE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8" name="Rounded Rectangle 7">
            <a:extLst>
              <a:ext uri="{FF2B5EF4-FFF2-40B4-BE49-F238E27FC236}">
                <a16:creationId xmlns:a16="http://schemas.microsoft.com/office/drawing/2014/main" id="{4F94FA37-0484-5C87-473E-E49A9A561340}"/>
              </a:ext>
            </a:extLst>
          </p:cNvPr>
          <p:cNvSpPr/>
          <p:nvPr/>
        </p:nvSpPr>
        <p:spPr>
          <a:xfrm>
            <a:off x="717939" y="2877110"/>
            <a:ext cx="3828565" cy="372946"/>
          </a:xfrm>
          <a:prstGeom prst="roundRect">
            <a:avLst/>
          </a:prstGeom>
          <a:noFill/>
          <a:ln w="19050">
            <a:solidFill>
              <a:srgbClr val="8BCE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9" name="Rounded Rectangle 8">
            <a:extLst>
              <a:ext uri="{FF2B5EF4-FFF2-40B4-BE49-F238E27FC236}">
                <a16:creationId xmlns:a16="http://schemas.microsoft.com/office/drawing/2014/main" id="{0F0B0086-9FFE-294F-777B-FFBF2EADB561}"/>
              </a:ext>
            </a:extLst>
          </p:cNvPr>
          <p:cNvSpPr/>
          <p:nvPr/>
        </p:nvSpPr>
        <p:spPr>
          <a:xfrm>
            <a:off x="717939" y="3429000"/>
            <a:ext cx="4084320" cy="548374"/>
          </a:xfrm>
          <a:prstGeom prst="roundRect">
            <a:avLst/>
          </a:prstGeom>
          <a:noFill/>
          <a:ln w="19050">
            <a:solidFill>
              <a:srgbClr val="8BCE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10" name="Rounded Rectangle 9">
            <a:extLst>
              <a:ext uri="{FF2B5EF4-FFF2-40B4-BE49-F238E27FC236}">
                <a16:creationId xmlns:a16="http://schemas.microsoft.com/office/drawing/2014/main" id="{78C9FE7A-3393-2E51-3FD1-9F1E534F9313}"/>
              </a:ext>
            </a:extLst>
          </p:cNvPr>
          <p:cNvSpPr/>
          <p:nvPr/>
        </p:nvSpPr>
        <p:spPr>
          <a:xfrm>
            <a:off x="717940" y="4171217"/>
            <a:ext cx="3926796" cy="372946"/>
          </a:xfrm>
          <a:prstGeom prst="roundRect">
            <a:avLst/>
          </a:prstGeom>
          <a:noFill/>
          <a:ln w="19050">
            <a:solidFill>
              <a:srgbClr val="8BCE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11" name="Rounded Rectangle 10">
            <a:extLst>
              <a:ext uri="{FF2B5EF4-FFF2-40B4-BE49-F238E27FC236}">
                <a16:creationId xmlns:a16="http://schemas.microsoft.com/office/drawing/2014/main" id="{3F8B7CAB-7FB4-1EC2-F630-8A743303019C}"/>
              </a:ext>
            </a:extLst>
          </p:cNvPr>
          <p:cNvSpPr/>
          <p:nvPr/>
        </p:nvSpPr>
        <p:spPr>
          <a:xfrm>
            <a:off x="718905" y="4738006"/>
            <a:ext cx="3624772" cy="372946"/>
          </a:xfrm>
          <a:prstGeom prst="roundRect">
            <a:avLst/>
          </a:prstGeom>
          <a:noFill/>
          <a:ln w="19050">
            <a:solidFill>
              <a:srgbClr val="8BCE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12" name="Rounded Rectangle 11">
            <a:extLst>
              <a:ext uri="{FF2B5EF4-FFF2-40B4-BE49-F238E27FC236}">
                <a16:creationId xmlns:a16="http://schemas.microsoft.com/office/drawing/2014/main" id="{54342F48-4F4A-ACD6-6D21-4ED459D67247}"/>
              </a:ext>
            </a:extLst>
          </p:cNvPr>
          <p:cNvSpPr/>
          <p:nvPr/>
        </p:nvSpPr>
        <p:spPr>
          <a:xfrm>
            <a:off x="717939" y="5253305"/>
            <a:ext cx="4238525" cy="372946"/>
          </a:xfrm>
          <a:prstGeom prst="roundRect">
            <a:avLst/>
          </a:prstGeom>
          <a:noFill/>
          <a:ln w="19050">
            <a:solidFill>
              <a:srgbClr val="8BCE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13" name="Rounded Rectangle 12">
            <a:extLst>
              <a:ext uri="{FF2B5EF4-FFF2-40B4-BE49-F238E27FC236}">
                <a16:creationId xmlns:a16="http://schemas.microsoft.com/office/drawing/2014/main" id="{BFB7232A-1C25-A56D-37BB-7A25291CC23E}"/>
              </a:ext>
            </a:extLst>
          </p:cNvPr>
          <p:cNvSpPr/>
          <p:nvPr/>
        </p:nvSpPr>
        <p:spPr>
          <a:xfrm>
            <a:off x="6213762" y="1702150"/>
            <a:ext cx="4852555" cy="372946"/>
          </a:xfrm>
          <a:prstGeom prst="roundRect">
            <a:avLst/>
          </a:prstGeom>
          <a:noFill/>
          <a:ln w="19050">
            <a:solidFill>
              <a:srgbClr val="8BCE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14" name="Rounded Rectangle 13">
            <a:extLst>
              <a:ext uri="{FF2B5EF4-FFF2-40B4-BE49-F238E27FC236}">
                <a16:creationId xmlns:a16="http://schemas.microsoft.com/office/drawing/2014/main" id="{E4341D76-45F0-597F-3101-2EA2AE1BF53F}"/>
              </a:ext>
            </a:extLst>
          </p:cNvPr>
          <p:cNvSpPr/>
          <p:nvPr/>
        </p:nvSpPr>
        <p:spPr>
          <a:xfrm>
            <a:off x="6213763" y="2237601"/>
            <a:ext cx="3816096" cy="372946"/>
          </a:xfrm>
          <a:prstGeom prst="roundRect">
            <a:avLst/>
          </a:prstGeom>
          <a:noFill/>
          <a:ln w="19050">
            <a:solidFill>
              <a:srgbClr val="8BCE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15" name="Rounded Rectangle 14">
            <a:extLst>
              <a:ext uri="{FF2B5EF4-FFF2-40B4-BE49-F238E27FC236}">
                <a16:creationId xmlns:a16="http://schemas.microsoft.com/office/drawing/2014/main" id="{ECF21688-E635-DB7B-66EC-F965A189C822}"/>
              </a:ext>
            </a:extLst>
          </p:cNvPr>
          <p:cNvSpPr/>
          <p:nvPr/>
        </p:nvSpPr>
        <p:spPr>
          <a:xfrm>
            <a:off x="6213762" y="2784809"/>
            <a:ext cx="4084319" cy="372946"/>
          </a:xfrm>
          <a:prstGeom prst="roundRect">
            <a:avLst/>
          </a:prstGeom>
          <a:noFill/>
          <a:ln w="19050">
            <a:solidFill>
              <a:srgbClr val="8BCE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16" name="Rounded Rectangle 15">
            <a:extLst>
              <a:ext uri="{FF2B5EF4-FFF2-40B4-BE49-F238E27FC236}">
                <a16:creationId xmlns:a16="http://schemas.microsoft.com/office/drawing/2014/main" id="{A36E6D3F-3715-68F0-82E0-05835129D900}"/>
              </a:ext>
            </a:extLst>
          </p:cNvPr>
          <p:cNvSpPr/>
          <p:nvPr/>
        </p:nvSpPr>
        <p:spPr>
          <a:xfrm>
            <a:off x="6201571" y="3327484"/>
            <a:ext cx="3597056" cy="369760"/>
          </a:xfrm>
          <a:prstGeom prst="roundRect">
            <a:avLst/>
          </a:prstGeom>
          <a:noFill/>
          <a:ln w="19050">
            <a:solidFill>
              <a:srgbClr val="8BCE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17" name="Rounded Rectangle 16">
            <a:extLst>
              <a:ext uri="{FF2B5EF4-FFF2-40B4-BE49-F238E27FC236}">
                <a16:creationId xmlns:a16="http://schemas.microsoft.com/office/drawing/2014/main" id="{A11FE523-A015-21F1-15EB-A04E9023BEAA}"/>
              </a:ext>
            </a:extLst>
          </p:cNvPr>
          <p:cNvSpPr/>
          <p:nvPr/>
        </p:nvSpPr>
        <p:spPr>
          <a:xfrm>
            <a:off x="6193286" y="3870181"/>
            <a:ext cx="4104795" cy="372946"/>
          </a:xfrm>
          <a:prstGeom prst="roundRect">
            <a:avLst/>
          </a:prstGeom>
          <a:noFill/>
          <a:ln w="19050">
            <a:solidFill>
              <a:srgbClr val="8BCE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18" name="Rounded Rectangle 17">
            <a:extLst>
              <a:ext uri="{FF2B5EF4-FFF2-40B4-BE49-F238E27FC236}">
                <a16:creationId xmlns:a16="http://schemas.microsoft.com/office/drawing/2014/main" id="{C40703A4-2D08-8C4E-E1CE-E4D48E37EC20}"/>
              </a:ext>
            </a:extLst>
          </p:cNvPr>
          <p:cNvSpPr/>
          <p:nvPr/>
        </p:nvSpPr>
        <p:spPr>
          <a:xfrm>
            <a:off x="6201571" y="4409670"/>
            <a:ext cx="4417938" cy="372946"/>
          </a:xfrm>
          <a:prstGeom prst="roundRect">
            <a:avLst/>
          </a:prstGeom>
          <a:noFill/>
          <a:ln w="19050">
            <a:solidFill>
              <a:srgbClr val="8BCE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19" name="TextBox 18">
            <a:extLst>
              <a:ext uri="{FF2B5EF4-FFF2-40B4-BE49-F238E27FC236}">
                <a16:creationId xmlns:a16="http://schemas.microsoft.com/office/drawing/2014/main" id="{D938DB96-89EB-D9D9-96AE-022CCA978516}"/>
              </a:ext>
            </a:extLst>
          </p:cNvPr>
          <p:cNvSpPr txBox="1"/>
          <p:nvPr/>
        </p:nvSpPr>
        <p:spPr>
          <a:xfrm>
            <a:off x="328170" y="434839"/>
            <a:ext cx="8044567" cy="892552"/>
          </a:xfrm>
          <a:prstGeom prst="rect">
            <a:avLst/>
          </a:prstGeom>
          <a:noFill/>
        </p:spPr>
        <p:txBody>
          <a:bodyPr wrap="square" rtlCol="0">
            <a:spAutoFit/>
          </a:bodyPr>
          <a:lstStyle/>
          <a:p>
            <a:r>
              <a:rPr lang="en-GB" sz="2800" b="1" noProof="1">
                <a:solidFill>
                  <a:srgbClr val="3F4041"/>
                </a:solidFill>
                <a:latin typeface="Comfortaa" pitchFamily="2" charset="0"/>
              </a:rPr>
              <a:t>Dental Nurse Apprenticeship Level 3</a:t>
            </a:r>
          </a:p>
          <a:p>
            <a:r>
              <a:rPr lang="en-GB" sz="2400" b="1" noProof="1">
                <a:solidFill>
                  <a:srgbClr val="8BCED3"/>
                </a:solidFill>
                <a:latin typeface="Comfortaa" pitchFamily="2" charset="0"/>
              </a:rPr>
              <a:t>Course Syllabus</a:t>
            </a:r>
          </a:p>
        </p:txBody>
      </p:sp>
      <p:sp>
        <p:nvSpPr>
          <p:cNvPr id="20" name="Rounded Rectangle 19">
            <a:extLst>
              <a:ext uri="{FF2B5EF4-FFF2-40B4-BE49-F238E27FC236}">
                <a16:creationId xmlns:a16="http://schemas.microsoft.com/office/drawing/2014/main" id="{5E7E9509-802C-2065-FD85-E6C0E27D691B}"/>
              </a:ext>
            </a:extLst>
          </p:cNvPr>
          <p:cNvSpPr/>
          <p:nvPr/>
        </p:nvSpPr>
        <p:spPr>
          <a:xfrm>
            <a:off x="6163768" y="4976335"/>
            <a:ext cx="4601214" cy="372946"/>
          </a:xfrm>
          <a:prstGeom prst="roundRect">
            <a:avLst/>
          </a:prstGeom>
          <a:noFill/>
          <a:ln w="19050">
            <a:solidFill>
              <a:srgbClr val="8BCE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21" name="Rounded Rectangle 20">
            <a:extLst>
              <a:ext uri="{FF2B5EF4-FFF2-40B4-BE49-F238E27FC236}">
                <a16:creationId xmlns:a16="http://schemas.microsoft.com/office/drawing/2014/main" id="{14223B3D-E7E8-CAE3-A4DE-91EA92827698}"/>
              </a:ext>
            </a:extLst>
          </p:cNvPr>
          <p:cNvSpPr/>
          <p:nvPr/>
        </p:nvSpPr>
        <p:spPr>
          <a:xfrm>
            <a:off x="6163768" y="5511786"/>
            <a:ext cx="5257536" cy="372946"/>
          </a:xfrm>
          <a:prstGeom prst="roundRect">
            <a:avLst/>
          </a:prstGeom>
          <a:noFill/>
          <a:ln w="19050">
            <a:solidFill>
              <a:srgbClr val="8BCE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Tree>
    <p:extLst>
      <p:ext uri="{BB962C8B-B14F-4D97-AF65-F5344CB8AC3E}">
        <p14:creationId xmlns:p14="http://schemas.microsoft.com/office/powerpoint/2010/main" val="456418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EC9929-0036-355A-2650-E6F809BB94D6}"/>
              </a:ext>
            </a:extLst>
          </p:cNvPr>
          <p:cNvSpPr txBox="1"/>
          <p:nvPr/>
        </p:nvSpPr>
        <p:spPr>
          <a:xfrm>
            <a:off x="328170" y="434839"/>
            <a:ext cx="8044567" cy="954107"/>
          </a:xfrm>
          <a:prstGeom prst="rect">
            <a:avLst/>
          </a:prstGeom>
          <a:noFill/>
        </p:spPr>
        <p:txBody>
          <a:bodyPr wrap="square" rtlCol="0">
            <a:spAutoFit/>
          </a:bodyPr>
          <a:lstStyle/>
          <a:p>
            <a:r>
              <a:rPr lang="en-GB" sz="2800" b="1" noProof="1">
                <a:solidFill>
                  <a:schemeClr val="bg1"/>
                </a:solidFill>
                <a:latin typeface="Comfortaa" pitchFamily="2" charset="0"/>
              </a:rPr>
              <a:t>How will your practice benefit </a:t>
            </a:r>
            <a:br>
              <a:rPr lang="en-GB" sz="2800" b="1" noProof="1">
                <a:solidFill>
                  <a:schemeClr val="bg1"/>
                </a:solidFill>
                <a:latin typeface="Comfortaa" pitchFamily="2" charset="0"/>
              </a:rPr>
            </a:br>
            <a:r>
              <a:rPr lang="en-GB" sz="2800" b="1" noProof="1">
                <a:solidFill>
                  <a:schemeClr val="bg1"/>
                </a:solidFill>
                <a:latin typeface="Comfortaa" pitchFamily="2" charset="0"/>
              </a:rPr>
              <a:t>from this apprenticeship?</a:t>
            </a:r>
          </a:p>
        </p:txBody>
      </p:sp>
      <p:pic>
        <p:nvPicPr>
          <p:cNvPr id="3" name="Picture 2" descr="A white text on a black background&#10;&#10;AI-generated content may be incorrect.">
            <a:extLst>
              <a:ext uri="{FF2B5EF4-FFF2-40B4-BE49-F238E27FC236}">
                <a16:creationId xmlns:a16="http://schemas.microsoft.com/office/drawing/2014/main" id="{1FED7FC4-6D6D-106F-6641-B9C938E46B9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625398" y="325936"/>
            <a:ext cx="2231814" cy="743938"/>
          </a:xfrm>
          <a:prstGeom prst="rect">
            <a:avLst/>
          </a:prstGeom>
        </p:spPr>
      </p:pic>
      <p:sp>
        <p:nvSpPr>
          <p:cNvPr id="4" name="TextBox 3">
            <a:extLst>
              <a:ext uri="{FF2B5EF4-FFF2-40B4-BE49-F238E27FC236}">
                <a16:creationId xmlns:a16="http://schemas.microsoft.com/office/drawing/2014/main" id="{D3552C82-02DA-ADF6-799D-BA8E025887BD}"/>
              </a:ext>
            </a:extLst>
          </p:cNvPr>
          <p:cNvSpPr txBox="1"/>
          <p:nvPr/>
        </p:nvSpPr>
        <p:spPr>
          <a:xfrm>
            <a:off x="341977" y="3883554"/>
            <a:ext cx="2913790" cy="2369880"/>
          </a:xfrm>
          <a:prstGeom prst="rect">
            <a:avLst/>
          </a:prstGeom>
          <a:noFill/>
        </p:spPr>
        <p:txBody>
          <a:bodyPr wrap="square" rtlCol="0">
            <a:spAutoFit/>
          </a:bodyPr>
          <a:lstStyle/>
          <a:p>
            <a:pPr algn="ctr"/>
            <a:r>
              <a:rPr lang="en-GB" sz="2000" b="1" noProof="1">
                <a:solidFill>
                  <a:schemeClr val="bg1"/>
                </a:solidFill>
                <a:latin typeface="Comfortaa" pitchFamily="2" charset="0"/>
              </a:rPr>
              <a:t>Committed Talent</a:t>
            </a:r>
            <a:br>
              <a:rPr lang="en-GB" sz="1600" b="1" noProof="1">
                <a:latin typeface="Comfortaa" pitchFamily="2" charset="0"/>
              </a:rPr>
            </a:br>
            <a:endParaRPr lang="en-GB" sz="1600" b="1" noProof="1">
              <a:latin typeface="Comfortaa Medium" pitchFamily="2" charset="0"/>
            </a:endParaRPr>
          </a:p>
          <a:p>
            <a:pPr algn="ctr"/>
            <a:r>
              <a:rPr lang="en-GB" sz="1600" b="1" noProof="1">
                <a:solidFill>
                  <a:schemeClr val="bg1"/>
                </a:solidFill>
                <a:latin typeface="Comfortaa Medium" pitchFamily="2" charset="0"/>
              </a:rPr>
              <a:t>Bring in motivated apprentices who learn your practice’s way of working while developing loyal team members who understand your setup inside out.</a:t>
            </a:r>
          </a:p>
        </p:txBody>
      </p:sp>
      <p:sp>
        <p:nvSpPr>
          <p:cNvPr id="5" name="Oval 4">
            <a:extLst>
              <a:ext uri="{FF2B5EF4-FFF2-40B4-BE49-F238E27FC236}">
                <a16:creationId xmlns:a16="http://schemas.microsoft.com/office/drawing/2014/main" id="{7F3B8ED1-8DE7-0B0F-2BCC-9B10D5602423}"/>
              </a:ext>
            </a:extLst>
          </p:cNvPr>
          <p:cNvSpPr/>
          <p:nvPr/>
        </p:nvSpPr>
        <p:spPr>
          <a:xfrm>
            <a:off x="5011835" y="1738959"/>
            <a:ext cx="1710823" cy="1710823"/>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noProof="1"/>
          </a:p>
        </p:txBody>
      </p:sp>
      <p:sp>
        <p:nvSpPr>
          <p:cNvPr id="6" name="TextBox 5">
            <a:extLst>
              <a:ext uri="{FF2B5EF4-FFF2-40B4-BE49-F238E27FC236}">
                <a16:creationId xmlns:a16="http://schemas.microsoft.com/office/drawing/2014/main" id="{B65CC7AE-DDB4-CA91-95AB-9636820CB0A2}"/>
              </a:ext>
            </a:extLst>
          </p:cNvPr>
          <p:cNvSpPr txBox="1"/>
          <p:nvPr/>
        </p:nvSpPr>
        <p:spPr>
          <a:xfrm>
            <a:off x="4190954" y="3901690"/>
            <a:ext cx="3396804" cy="1354217"/>
          </a:xfrm>
          <a:prstGeom prst="rect">
            <a:avLst/>
          </a:prstGeom>
          <a:noFill/>
        </p:spPr>
        <p:txBody>
          <a:bodyPr wrap="square" rtlCol="0">
            <a:spAutoFit/>
          </a:bodyPr>
          <a:lstStyle/>
          <a:p>
            <a:pPr algn="ctr"/>
            <a:r>
              <a:rPr lang="en-GB" b="1" noProof="1">
                <a:solidFill>
                  <a:schemeClr val="bg1"/>
                </a:solidFill>
                <a:latin typeface="Comfortaa" pitchFamily="2" charset="0"/>
              </a:rPr>
              <a:t>Lower Recruitment Costs</a:t>
            </a:r>
          </a:p>
          <a:p>
            <a:pPr algn="ctr"/>
            <a:endParaRPr lang="en-GB" sz="1600" b="1" noProof="1">
              <a:solidFill>
                <a:schemeClr val="bg1"/>
              </a:solidFill>
              <a:latin typeface="Comfortaa" pitchFamily="2" charset="0"/>
            </a:endParaRPr>
          </a:p>
          <a:p>
            <a:pPr algn="ctr"/>
            <a:r>
              <a:rPr lang="en-GB" sz="1600" b="1" dirty="0">
                <a:solidFill>
                  <a:schemeClr val="bg1"/>
                </a:solidFill>
                <a:latin typeface="Comfortaa" pitchFamily="2" charset="0"/>
              </a:rPr>
              <a:t>Complimentary recruitment service matching candidates to your needs.</a:t>
            </a:r>
            <a:endParaRPr lang="en-GB" sz="1400" b="1" noProof="1">
              <a:solidFill>
                <a:schemeClr val="bg1"/>
              </a:solidFill>
              <a:latin typeface="Comfortaa" pitchFamily="2" charset="0"/>
            </a:endParaRPr>
          </a:p>
        </p:txBody>
      </p:sp>
      <p:sp>
        <p:nvSpPr>
          <p:cNvPr id="7" name="Oval 6">
            <a:extLst>
              <a:ext uri="{FF2B5EF4-FFF2-40B4-BE49-F238E27FC236}">
                <a16:creationId xmlns:a16="http://schemas.microsoft.com/office/drawing/2014/main" id="{4E8CAFEA-1688-7BDA-D13A-300DE479F463}"/>
              </a:ext>
            </a:extLst>
          </p:cNvPr>
          <p:cNvSpPr/>
          <p:nvPr/>
        </p:nvSpPr>
        <p:spPr>
          <a:xfrm>
            <a:off x="979382" y="1738959"/>
            <a:ext cx="1710823" cy="1710823"/>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8" name="TextBox 7">
            <a:extLst>
              <a:ext uri="{FF2B5EF4-FFF2-40B4-BE49-F238E27FC236}">
                <a16:creationId xmlns:a16="http://schemas.microsoft.com/office/drawing/2014/main" id="{91503586-4184-8F06-6ACA-DEFC8911B769}"/>
              </a:ext>
            </a:extLst>
          </p:cNvPr>
          <p:cNvSpPr txBox="1"/>
          <p:nvPr/>
        </p:nvSpPr>
        <p:spPr>
          <a:xfrm>
            <a:off x="8300475" y="3901690"/>
            <a:ext cx="3017925" cy="2092881"/>
          </a:xfrm>
          <a:prstGeom prst="rect">
            <a:avLst/>
          </a:prstGeom>
          <a:noFill/>
        </p:spPr>
        <p:txBody>
          <a:bodyPr wrap="square" rtlCol="0">
            <a:spAutoFit/>
          </a:bodyPr>
          <a:lstStyle/>
          <a:p>
            <a:pPr algn="ctr"/>
            <a:r>
              <a:rPr lang="en-GB" b="1" noProof="1">
                <a:solidFill>
                  <a:schemeClr val="bg1"/>
                </a:solidFill>
                <a:latin typeface="Comfortaa" pitchFamily="2" charset="0"/>
              </a:rPr>
              <a:t>Financial Benefits</a:t>
            </a:r>
          </a:p>
          <a:p>
            <a:pPr algn="ctr"/>
            <a:endParaRPr lang="en-GB" sz="1600" b="1" noProof="1">
              <a:solidFill>
                <a:schemeClr val="bg1"/>
              </a:solidFill>
              <a:latin typeface="Comfortaa" pitchFamily="2" charset="0"/>
            </a:endParaRPr>
          </a:p>
          <a:p>
            <a:pPr algn="ctr"/>
            <a:r>
              <a:rPr lang="en-GB" sz="1600" b="1" dirty="0">
                <a:solidFill>
                  <a:schemeClr val="bg1"/>
                </a:solidFill>
                <a:latin typeface="Comfortaa" pitchFamily="2" charset="0"/>
              </a:rPr>
              <a:t>£1000 incentive for each 16 to 18 year old apprentice hire. Employers don’t pay NI for apprentices under 25, saving 15% of annual salary.</a:t>
            </a:r>
            <a:endParaRPr lang="en-GB" sz="1400" b="1" noProof="1">
              <a:solidFill>
                <a:schemeClr val="bg1"/>
              </a:solidFill>
              <a:latin typeface="Comfortaa" pitchFamily="2" charset="0"/>
            </a:endParaRPr>
          </a:p>
        </p:txBody>
      </p:sp>
      <p:sp>
        <p:nvSpPr>
          <p:cNvPr id="9" name="Oval 8">
            <a:extLst>
              <a:ext uri="{FF2B5EF4-FFF2-40B4-BE49-F238E27FC236}">
                <a16:creationId xmlns:a16="http://schemas.microsoft.com/office/drawing/2014/main" id="{02202870-B38F-E314-59B4-A15136933ED7}"/>
              </a:ext>
            </a:extLst>
          </p:cNvPr>
          <p:cNvSpPr/>
          <p:nvPr/>
        </p:nvSpPr>
        <p:spPr>
          <a:xfrm>
            <a:off x="9044288" y="1738959"/>
            <a:ext cx="1710823" cy="1710823"/>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noProof="1"/>
          </a:p>
        </p:txBody>
      </p:sp>
      <p:cxnSp>
        <p:nvCxnSpPr>
          <p:cNvPr id="10" name="Straight Connector 9">
            <a:extLst>
              <a:ext uri="{FF2B5EF4-FFF2-40B4-BE49-F238E27FC236}">
                <a16:creationId xmlns:a16="http://schemas.microsoft.com/office/drawing/2014/main" id="{42BBC951-3DBA-7BFE-5207-11C8AF3CB042}"/>
              </a:ext>
            </a:extLst>
          </p:cNvPr>
          <p:cNvCxnSpPr>
            <a:cxnSpLocks/>
          </p:cNvCxnSpPr>
          <p:nvPr/>
        </p:nvCxnSpPr>
        <p:spPr>
          <a:xfrm flipH="1">
            <a:off x="3723360" y="2110127"/>
            <a:ext cx="1" cy="3997660"/>
          </a:xfrm>
          <a:prstGeom prst="line">
            <a:avLst/>
          </a:prstGeom>
          <a:ln w="38100">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14458920-14D8-7596-3C01-BB53FEA8BC9A}"/>
              </a:ext>
            </a:extLst>
          </p:cNvPr>
          <p:cNvCxnSpPr>
            <a:cxnSpLocks/>
          </p:cNvCxnSpPr>
          <p:nvPr/>
        </p:nvCxnSpPr>
        <p:spPr>
          <a:xfrm flipH="1">
            <a:off x="7890548" y="2102758"/>
            <a:ext cx="1" cy="3937739"/>
          </a:xfrm>
          <a:prstGeom prst="line">
            <a:avLst/>
          </a:prstGeom>
          <a:ln w="38100">
            <a:solidFill>
              <a:schemeClr val="bg1"/>
            </a:solidFill>
            <a:prstDash val="dash"/>
          </a:ln>
        </p:spPr>
        <p:style>
          <a:lnRef idx="2">
            <a:schemeClr val="accent1"/>
          </a:lnRef>
          <a:fillRef idx="0">
            <a:schemeClr val="accent1"/>
          </a:fillRef>
          <a:effectRef idx="1">
            <a:schemeClr val="accent1"/>
          </a:effectRef>
          <a:fontRef idx="minor">
            <a:schemeClr val="tx1"/>
          </a:fontRef>
        </p:style>
      </p:cxnSp>
      <p:pic>
        <p:nvPicPr>
          <p:cNvPr id="13" name="Picture 12" descr="A white outline of a tooth with a star&#10;&#10;AI-generated content may be incorrect.">
            <a:extLst>
              <a:ext uri="{FF2B5EF4-FFF2-40B4-BE49-F238E27FC236}">
                <a16:creationId xmlns:a16="http://schemas.microsoft.com/office/drawing/2014/main" id="{2A96464B-29B4-82EF-775A-6E5A92F70A9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345573" y="2013345"/>
            <a:ext cx="1155700" cy="1162050"/>
          </a:xfrm>
          <a:prstGeom prst="rect">
            <a:avLst/>
          </a:prstGeom>
        </p:spPr>
      </p:pic>
      <p:pic>
        <p:nvPicPr>
          <p:cNvPr id="15" name="Picture 14" descr="A white line on a black background&#10;&#10;AI-generated content may be incorrect.">
            <a:extLst>
              <a:ext uri="{FF2B5EF4-FFF2-40B4-BE49-F238E27FC236}">
                <a16:creationId xmlns:a16="http://schemas.microsoft.com/office/drawing/2014/main" id="{93CD828E-1FC5-5749-AAA1-53B09BA022A0}"/>
              </a:ext>
            </a:extLst>
          </p:cNvPr>
          <p:cNvPicPr>
            <a:picLocks noChangeAspect="1"/>
          </p:cNvPicPr>
          <p:nvPr/>
        </p:nvPicPr>
        <p:blipFill>
          <a:blip r:embed="rId4"/>
          <a:stretch>
            <a:fillRect/>
          </a:stretch>
        </p:blipFill>
        <p:spPr>
          <a:xfrm>
            <a:off x="9517989" y="1896672"/>
            <a:ext cx="1004805" cy="1532328"/>
          </a:xfrm>
          <a:prstGeom prst="rect">
            <a:avLst/>
          </a:prstGeom>
        </p:spPr>
      </p:pic>
      <p:pic>
        <p:nvPicPr>
          <p:cNvPr id="17" name="Picture 16" descr="A white line drawing of a tooth&#10;&#10;AI-generated content may be incorrect.">
            <a:extLst>
              <a:ext uri="{FF2B5EF4-FFF2-40B4-BE49-F238E27FC236}">
                <a16:creationId xmlns:a16="http://schemas.microsoft.com/office/drawing/2014/main" id="{63DA2037-20F1-C5C1-957F-D8A3C4F2AA6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419171" y="2013345"/>
            <a:ext cx="949732" cy="1128578"/>
          </a:xfrm>
          <a:prstGeom prst="rect">
            <a:avLst/>
          </a:prstGeom>
        </p:spPr>
      </p:pic>
    </p:spTree>
    <p:extLst>
      <p:ext uri="{BB962C8B-B14F-4D97-AF65-F5344CB8AC3E}">
        <p14:creationId xmlns:p14="http://schemas.microsoft.com/office/powerpoint/2010/main" val="5427713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838FE1D-9A1A-F20C-4204-E0B8E6BE3F29}"/>
              </a:ext>
            </a:extLst>
          </p:cNvPr>
          <p:cNvPicPr>
            <a:picLocks noChangeAspect="1"/>
          </p:cNvPicPr>
          <p:nvPr/>
        </p:nvPicPr>
        <p:blipFill>
          <a:blip r:embed="rId2"/>
          <a:stretch>
            <a:fillRect/>
          </a:stretch>
        </p:blipFill>
        <p:spPr>
          <a:xfrm>
            <a:off x="2690939" y="-74428"/>
            <a:ext cx="6932428" cy="6932428"/>
          </a:xfrm>
          <a:prstGeom prst="rect">
            <a:avLst/>
          </a:prstGeom>
        </p:spPr>
      </p:pic>
      <p:sp>
        <p:nvSpPr>
          <p:cNvPr id="2" name="TextBox 1">
            <a:extLst>
              <a:ext uri="{FF2B5EF4-FFF2-40B4-BE49-F238E27FC236}">
                <a16:creationId xmlns:a16="http://schemas.microsoft.com/office/drawing/2014/main" id="{56A05287-63DA-5F09-66E8-A838A9814D59}"/>
              </a:ext>
            </a:extLst>
          </p:cNvPr>
          <p:cNvSpPr txBox="1"/>
          <p:nvPr/>
        </p:nvSpPr>
        <p:spPr>
          <a:xfrm>
            <a:off x="2079031" y="2606956"/>
            <a:ext cx="8033936" cy="1569660"/>
          </a:xfrm>
          <a:prstGeom prst="rect">
            <a:avLst/>
          </a:prstGeom>
          <a:noFill/>
        </p:spPr>
        <p:txBody>
          <a:bodyPr wrap="square" rtlCol="0">
            <a:spAutoFit/>
          </a:bodyPr>
          <a:lstStyle/>
          <a:p>
            <a:pPr algn="ctr"/>
            <a:r>
              <a:rPr lang="en-GB" sz="4800" b="1" noProof="1">
                <a:solidFill>
                  <a:schemeClr val="bg1"/>
                </a:solidFill>
                <a:latin typeface="Comfortaa" pitchFamily="2" charset="0"/>
              </a:rPr>
              <a:t>Oral Health Practitioner Apprenticeship Level 4</a:t>
            </a:r>
          </a:p>
        </p:txBody>
      </p:sp>
      <p:sp>
        <p:nvSpPr>
          <p:cNvPr id="3" name="Rounded Rectangle 2">
            <a:extLst>
              <a:ext uri="{FF2B5EF4-FFF2-40B4-BE49-F238E27FC236}">
                <a16:creationId xmlns:a16="http://schemas.microsoft.com/office/drawing/2014/main" id="{23008249-8A54-D121-567F-3F9E227F76FF}"/>
              </a:ext>
            </a:extLst>
          </p:cNvPr>
          <p:cNvSpPr/>
          <p:nvPr/>
        </p:nvSpPr>
        <p:spPr>
          <a:xfrm>
            <a:off x="1901952" y="2491740"/>
            <a:ext cx="8421623" cy="1874520"/>
          </a:xfrm>
          <a:prstGeom prst="round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pic>
        <p:nvPicPr>
          <p:cNvPr id="4" name="Picture 3" descr="A white text on a black background&#10;&#10;AI-generated content may be incorrect.">
            <a:extLst>
              <a:ext uri="{FF2B5EF4-FFF2-40B4-BE49-F238E27FC236}">
                <a16:creationId xmlns:a16="http://schemas.microsoft.com/office/drawing/2014/main" id="{309313DA-7195-07BD-8560-30AFA89798F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35803" y="325936"/>
            <a:ext cx="2231814" cy="743938"/>
          </a:xfrm>
          <a:prstGeom prst="rect">
            <a:avLst/>
          </a:prstGeom>
        </p:spPr>
      </p:pic>
      <p:pic>
        <p:nvPicPr>
          <p:cNvPr id="5" name="Picture 4" descr="A blue and white logo&#10;&#10;AI-generated content may be incorrect.">
            <a:extLst>
              <a:ext uri="{FF2B5EF4-FFF2-40B4-BE49-F238E27FC236}">
                <a16:creationId xmlns:a16="http://schemas.microsoft.com/office/drawing/2014/main" id="{309F8A47-8FFA-418D-9C91-252B44CD36A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820656" y="-458698"/>
            <a:ext cx="2371344" cy="2371344"/>
          </a:xfrm>
          <a:prstGeom prst="rect">
            <a:avLst/>
          </a:prstGeom>
        </p:spPr>
      </p:pic>
    </p:spTree>
    <p:extLst>
      <p:ext uri="{BB962C8B-B14F-4D97-AF65-F5344CB8AC3E}">
        <p14:creationId xmlns:p14="http://schemas.microsoft.com/office/powerpoint/2010/main" val="10950483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BD0A64-FC71-EDF0-2F93-B7F22B0D790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879806" y="674220"/>
            <a:ext cx="6367526" cy="6183779"/>
          </a:xfrm>
          <a:prstGeom prst="rect">
            <a:avLst/>
          </a:prstGeom>
        </p:spPr>
      </p:pic>
      <p:pic>
        <p:nvPicPr>
          <p:cNvPr id="2" name="Picture 1" descr="A blue and black logo&#10;&#10;AI-generated content may be incorrect.">
            <a:extLst>
              <a:ext uri="{FF2B5EF4-FFF2-40B4-BE49-F238E27FC236}">
                <a16:creationId xmlns:a16="http://schemas.microsoft.com/office/drawing/2014/main" id="{18B068C6-306F-51DB-94AE-2C9248AC8DF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891348" y="368637"/>
            <a:ext cx="1818592" cy="589422"/>
          </a:xfrm>
          <a:prstGeom prst="rect">
            <a:avLst/>
          </a:prstGeom>
        </p:spPr>
      </p:pic>
      <p:sp>
        <p:nvSpPr>
          <p:cNvPr id="3" name="TextBox 2">
            <a:extLst>
              <a:ext uri="{FF2B5EF4-FFF2-40B4-BE49-F238E27FC236}">
                <a16:creationId xmlns:a16="http://schemas.microsoft.com/office/drawing/2014/main" id="{1C9B1BD9-63B2-7E10-30D1-D0511AECE7DA}"/>
              </a:ext>
            </a:extLst>
          </p:cNvPr>
          <p:cNvSpPr txBox="1"/>
          <p:nvPr/>
        </p:nvSpPr>
        <p:spPr>
          <a:xfrm>
            <a:off x="317779" y="1357215"/>
            <a:ext cx="6699709" cy="4401205"/>
          </a:xfrm>
          <a:prstGeom prst="rect">
            <a:avLst/>
          </a:prstGeom>
          <a:noFill/>
        </p:spPr>
        <p:txBody>
          <a:bodyPr wrap="square" rtlCol="0">
            <a:spAutoFit/>
          </a:bodyPr>
          <a:lstStyle/>
          <a:p>
            <a:r>
              <a:rPr lang="en-GB" sz="2000" b="1" noProof="1">
                <a:solidFill>
                  <a:srgbClr val="3F4041"/>
                </a:solidFill>
                <a:latin typeface="Comfortaa" pitchFamily="2" charset="0"/>
              </a:rPr>
              <a:t>The </a:t>
            </a:r>
            <a:r>
              <a:rPr lang="en-GB" sz="2000" b="1" noProof="1">
                <a:solidFill>
                  <a:srgbClr val="9AC320"/>
                </a:solidFill>
                <a:latin typeface="Comfortaa" pitchFamily="2" charset="0"/>
              </a:rPr>
              <a:t>Level 4 Oral Health Practitioner </a:t>
            </a:r>
            <a:r>
              <a:rPr lang="en-GB" sz="2000" b="1" noProof="1">
                <a:solidFill>
                  <a:srgbClr val="3F4041"/>
                </a:solidFill>
                <a:latin typeface="Comfortaa" pitchFamily="2" charset="0"/>
              </a:rPr>
              <a:t>equips apprentices with the clinical and communication skills to deliver preventative care, carry out oral health and general health assessments</a:t>
            </a:r>
            <a:br>
              <a:rPr lang="en-GB" sz="2000" b="1" noProof="1">
                <a:solidFill>
                  <a:srgbClr val="3F4041"/>
                </a:solidFill>
                <a:latin typeface="Comfortaa" pitchFamily="2" charset="0"/>
              </a:rPr>
            </a:br>
            <a:endParaRPr lang="en-GB" sz="2000" b="1" noProof="1">
              <a:solidFill>
                <a:srgbClr val="3F4041"/>
              </a:solidFill>
              <a:latin typeface="Comfortaa" pitchFamily="2" charset="0"/>
            </a:endParaRPr>
          </a:p>
          <a:p>
            <a:pPr marL="342900" indent="-342900">
              <a:buFont typeface="Arial" panose="020B0604020202020204" pitchFamily="34" charset="0"/>
              <a:buChar char="•"/>
            </a:pPr>
            <a:r>
              <a:rPr lang="en-GB" sz="2000" b="1" noProof="1">
                <a:solidFill>
                  <a:srgbClr val="3F4041"/>
                </a:solidFill>
                <a:latin typeface="Comfortaa Medium" pitchFamily="2" charset="0"/>
              </a:rPr>
              <a:t>14 month programme</a:t>
            </a:r>
            <a:br>
              <a:rPr lang="en-GB" sz="2000" b="1" noProof="1">
                <a:solidFill>
                  <a:srgbClr val="3F4041"/>
                </a:solidFill>
                <a:latin typeface="Comfortaa Medium" pitchFamily="2" charset="0"/>
              </a:rPr>
            </a:br>
            <a:endParaRPr lang="en-GB" sz="2000" b="1" noProof="1">
              <a:solidFill>
                <a:srgbClr val="3F4041"/>
              </a:solidFill>
              <a:latin typeface="Comfortaa Medium" pitchFamily="2" charset="0"/>
            </a:endParaRPr>
          </a:p>
          <a:p>
            <a:pPr marL="342900" indent="-342900">
              <a:buFont typeface="Arial" panose="020B0604020202020204" pitchFamily="34" charset="0"/>
              <a:buChar char="•"/>
            </a:pPr>
            <a:r>
              <a:rPr lang="en-GB" sz="2000" b="1" dirty="0">
                <a:solidFill>
                  <a:srgbClr val="3F4041"/>
                </a:solidFill>
                <a:latin typeface="Comfortaa" pitchFamily="2" charset="0"/>
              </a:rPr>
              <a:t>Qualified OHPs can be </a:t>
            </a:r>
            <a:r>
              <a:rPr lang="en-GB" sz="2000" b="1" dirty="0">
                <a:solidFill>
                  <a:srgbClr val="9AC320"/>
                </a:solidFill>
                <a:latin typeface="Comfortaa" pitchFamily="2" charset="0"/>
              </a:rPr>
              <a:t>paid for the work that they deliver in the community </a:t>
            </a:r>
            <a:r>
              <a:rPr lang="en-GB" sz="2000" b="1" dirty="0">
                <a:solidFill>
                  <a:srgbClr val="3F4041"/>
                </a:solidFill>
                <a:latin typeface="Comfortaa" pitchFamily="2" charset="0"/>
              </a:rPr>
              <a:t>through flexible commissioning, making them a </a:t>
            </a:r>
            <a:r>
              <a:rPr lang="en-GB" sz="2000" b="1" dirty="0">
                <a:solidFill>
                  <a:srgbClr val="9AC320"/>
                </a:solidFill>
                <a:latin typeface="Comfortaa" pitchFamily="2" charset="0"/>
              </a:rPr>
              <a:t>cost effective and impactful addition</a:t>
            </a:r>
            <a:r>
              <a:rPr lang="en-GB" sz="2000" b="1" dirty="0">
                <a:solidFill>
                  <a:srgbClr val="3F4041"/>
                </a:solidFill>
                <a:latin typeface="Comfortaa" pitchFamily="2" charset="0"/>
              </a:rPr>
              <a:t> to your team.</a:t>
            </a:r>
            <a:br>
              <a:rPr lang="en-GB" sz="2000" b="1" noProof="1">
                <a:solidFill>
                  <a:srgbClr val="3F4041"/>
                </a:solidFill>
                <a:latin typeface="Comfortaa" pitchFamily="2" charset="0"/>
              </a:rPr>
            </a:br>
            <a:endParaRPr lang="en-GB" sz="2000" b="1" noProof="1">
              <a:solidFill>
                <a:srgbClr val="3F4041"/>
              </a:solidFill>
              <a:latin typeface="Comfortaa" pitchFamily="2" charset="0"/>
            </a:endParaRPr>
          </a:p>
          <a:p>
            <a:pPr marL="342900" indent="-342900">
              <a:buFont typeface="Arial" panose="020B0604020202020204" pitchFamily="34" charset="0"/>
              <a:buChar char="•"/>
            </a:pPr>
            <a:r>
              <a:rPr lang="en-GB" sz="2000" b="1" dirty="0">
                <a:solidFill>
                  <a:srgbClr val="3F4041"/>
                </a:solidFill>
                <a:latin typeface="Comfortaa" pitchFamily="2" charset="0"/>
              </a:rPr>
              <a:t>This apprenticeship is a </a:t>
            </a:r>
            <a:r>
              <a:rPr lang="en-GB" sz="2000" b="1" dirty="0">
                <a:solidFill>
                  <a:srgbClr val="9AC320"/>
                </a:solidFill>
                <a:latin typeface="Comfortaa" pitchFamily="2" charset="0"/>
              </a:rPr>
              <a:t>recognised pathway </a:t>
            </a:r>
            <a:r>
              <a:rPr lang="en-GB" sz="2000" b="1" dirty="0">
                <a:solidFill>
                  <a:srgbClr val="3F4041"/>
                </a:solidFill>
                <a:latin typeface="Comfortaa" pitchFamily="2" charset="0"/>
              </a:rPr>
              <a:t>to further Dental Hygienist qualifications.</a:t>
            </a:r>
            <a:endParaRPr lang="en-GB" sz="2000" b="1" noProof="1">
              <a:solidFill>
                <a:srgbClr val="3F4041"/>
              </a:solidFill>
              <a:latin typeface="Comfortaa" pitchFamily="2" charset="0"/>
            </a:endParaRPr>
          </a:p>
        </p:txBody>
      </p:sp>
      <p:sp>
        <p:nvSpPr>
          <p:cNvPr id="4" name="TextBox 3">
            <a:extLst>
              <a:ext uri="{FF2B5EF4-FFF2-40B4-BE49-F238E27FC236}">
                <a16:creationId xmlns:a16="http://schemas.microsoft.com/office/drawing/2014/main" id="{5127504B-C294-8BEA-89AA-0866FF86EE5F}"/>
              </a:ext>
            </a:extLst>
          </p:cNvPr>
          <p:cNvSpPr txBox="1"/>
          <p:nvPr/>
        </p:nvSpPr>
        <p:spPr>
          <a:xfrm>
            <a:off x="317779" y="354575"/>
            <a:ext cx="7152869" cy="584775"/>
          </a:xfrm>
          <a:prstGeom prst="rect">
            <a:avLst/>
          </a:prstGeom>
          <a:noFill/>
        </p:spPr>
        <p:txBody>
          <a:bodyPr wrap="square" rtlCol="0">
            <a:spAutoFit/>
          </a:bodyPr>
          <a:lstStyle/>
          <a:p>
            <a:r>
              <a:rPr lang="en-GB" sz="3200" b="1" noProof="1">
                <a:solidFill>
                  <a:srgbClr val="3F4041"/>
                </a:solidFill>
                <a:latin typeface="Comfortaa" pitchFamily="2" charset="0"/>
              </a:rPr>
              <a:t>Oral Health Practitioner </a:t>
            </a:r>
            <a:r>
              <a:rPr lang="en-GB" sz="3200" b="1" noProof="1">
                <a:solidFill>
                  <a:srgbClr val="9AC320"/>
                </a:solidFill>
                <a:latin typeface="Comfortaa" pitchFamily="2" charset="0"/>
              </a:rPr>
              <a:t>Level 4</a:t>
            </a:r>
          </a:p>
        </p:txBody>
      </p:sp>
    </p:spTree>
    <p:extLst>
      <p:ext uri="{BB962C8B-B14F-4D97-AF65-F5344CB8AC3E}">
        <p14:creationId xmlns:p14="http://schemas.microsoft.com/office/powerpoint/2010/main" val="644678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695CF9-248C-1686-AC24-541C403CD111}"/>
              </a:ext>
            </a:extLst>
          </p:cNvPr>
          <p:cNvSpPr txBox="1"/>
          <p:nvPr/>
        </p:nvSpPr>
        <p:spPr>
          <a:xfrm>
            <a:off x="270780" y="482591"/>
            <a:ext cx="7217140" cy="954107"/>
          </a:xfrm>
          <a:prstGeom prst="rect">
            <a:avLst/>
          </a:prstGeom>
          <a:noFill/>
        </p:spPr>
        <p:txBody>
          <a:bodyPr wrap="square" rtlCol="0">
            <a:spAutoFit/>
          </a:bodyPr>
          <a:lstStyle/>
          <a:p>
            <a:r>
              <a:rPr lang="en-GB" sz="3200" b="1" noProof="1">
                <a:solidFill>
                  <a:schemeClr val="bg1"/>
                </a:solidFill>
                <a:latin typeface="Comfortaa" pitchFamily="2" charset="0"/>
              </a:rPr>
              <a:t>Oral Health Practitioner Level 4</a:t>
            </a:r>
          </a:p>
          <a:p>
            <a:r>
              <a:rPr lang="en-GB" sz="2400" b="1" noProof="1">
                <a:solidFill>
                  <a:schemeClr val="bg1"/>
                </a:solidFill>
                <a:latin typeface="Comfortaa" pitchFamily="2" charset="0"/>
              </a:rPr>
              <a:t>This apprenticeship includes:</a:t>
            </a:r>
          </a:p>
        </p:txBody>
      </p:sp>
      <p:sp>
        <p:nvSpPr>
          <p:cNvPr id="5" name="Oval 4">
            <a:extLst>
              <a:ext uri="{FF2B5EF4-FFF2-40B4-BE49-F238E27FC236}">
                <a16:creationId xmlns:a16="http://schemas.microsoft.com/office/drawing/2014/main" id="{D4C25FE3-5F4E-8EC7-DC02-142D741CBBBD}"/>
              </a:ext>
            </a:extLst>
          </p:cNvPr>
          <p:cNvSpPr/>
          <p:nvPr/>
        </p:nvSpPr>
        <p:spPr>
          <a:xfrm>
            <a:off x="941139" y="2165137"/>
            <a:ext cx="1566070" cy="1566070"/>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6" name="TextBox 5">
            <a:extLst>
              <a:ext uri="{FF2B5EF4-FFF2-40B4-BE49-F238E27FC236}">
                <a16:creationId xmlns:a16="http://schemas.microsoft.com/office/drawing/2014/main" id="{BD7D23BA-E756-638A-6C18-E60C7950F0B4}"/>
              </a:ext>
            </a:extLst>
          </p:cNvPr>
          <p:cNvSpPr txBox="1"/>
          <p:nvPr/>
        </p:nvSpPr>
        <p:spPr>
          <a:xfrm>
            <a:off x="750158" y="4003342"/>
            <a:ext cx="2080832" cy="1200329"/>
          </a:xfrm>
          <a:prstGeom prst="rect">
            <a:avLst/>
          </a:prstGeom>
          <a:noFill/>
        </p:spPr>
        <p:txBody>
          <a:bodyPr wrap="square" rtlCol="0">
            <a:spAutoFit/>
          </a:bodyPr>
          <a:lstStyle/>
          <a:p>
            <a:pPr algn="ctr"/>
            <a:r>
              <a:rPr lang="en-GB" b="1" noProof="1">
                <a:solidFill>
                  <a:schemeClr val="bg1"/>
                </a:solidFill>
                <a:latin typeface="Comfortaa" pitchFamily="2" charset="0"/>
              </a:rPr>
              <a:t>Oral Health Practitioner Apprenticeship Standard.</a:t>
            </a:r>
          </a:p>
        </p:txBody>
      </p:sp>
      <p:sp>
        <p:nvSpPr>
          <p:cNvPr id="7" name="TextBox 6">
            <a:extLst>
              <a:ext uri="{FF2B5EF4-FFF2-40B4-BE49-F238E27FC236}">
                <a16:creationId xmlns:a16="http://schemas.microsoft.com/office/drawing/2014/main" id="{ECFA6686-9A95-F951-27AE-757F81CCB741}"/>
              </a:ext>
            </a:extLst>
          </p:cNvPr>
          <p:cNvSpPr txBox="1"/>
          <p:nvPr/>
        </p:nvSpPr>
        <p:spPr>
          <a:xfrm>
            <a:off x="3216036" y="3958555"/>
            <a:ext cx="2591595" cy="1200329"/>
          </a:xfrm>
          <a:prstGeom prst="rect">
            <a:avLst/>
          </a:prstGeom>
          <a:noFill/>
        </p:spPr>
        <p:txBody>
          <a:bodyPr wrap="square" rtlCol="0">
            <a:spAutoFit/>
          </a:bodyPr>
          <a:lstStyle/>
          <a:p>
            <a:pPr algn="ctr"/>
            <a:r>
              <a:rPr lang="en-GB" b="1" dirty="0">
                <a:solidFill>
                  <a:schemeClr val="bg1"/>
                </a:solidFill>
                <a:latin typeface="Comfortaa" pitchFamily="2" charset="0"/>
              </a:rPr>
              <a:t>Functional Skills </a:t>
            </a:r>
            <a:br>
              <a:rPr lang="en-GB" b="1" dirty="0">
                <a:solidFill>
                  <a:schemeClr val="bg1"/>
                </a:solidFill>
                <a:latin typeface="Comfortaa" pitchFamily="2" charset="0"/>
              </a:rPr>
            </a:br>
            <a:r>
              <a:rPr lang="en-GB" b="1" dirty="0">
                <a:solidFill>
                  <a:schemeClr val="bg1"/>
                </a:solidFill>
                <a:latin typeface="Comfortaa" pitchFamily="2" charset="0"/>
              </a:rPr>
              <a:t>​in English and Maths​ (unless exempt).</a:t>
            </a:r>
            <a:endParaRPr lang="en-GB" b="1" noProof="1">
              <a:solidFill>
                <a:schemeClr val="bg1"/>
              </a:solidFill>
              <a:latin typeface="Comfortaa" pitchFamily="2" charset="0"/>
            </a:endParaRPr>
          </a:p>
        </p:txBody>
      </p:sp>
      <p:sp>
        <p:nvSpPr>
          <p:cNvPr id="8" name="TextBox 7">
            <a:extLst>
              <a:ext uri="{FF2B5EF4-FFF2-40B4-BE49-F238E27FC236}">
                <a16:creationId xmlns:a16="http://schemas.microsoft.com/office/drawing/2014/main" id="{D00E4E26-9819-7855-C98B-E53CC05A4890}"/>
              </a:ext>
            </a:extLst>
          </p:cNvPr>
          <p:cNvSpPr txBox="1"/>
          <p:nvPr/>
        </p:nvSpPr>
        <p:spPr>
          <a:xfrm>
            <a:off x="8724603" y="4003342"/>
            <a:ext cx="2591595" cy="1477328"/>
          </a:xfrm>
          <a:prstGeom prst="rect">
            <a:avLst/>
          </a:prstGeom>
          <a:noFill/>
        </p:spPr>
        <p:txBody>
          <a:bodyPr wrap="square" rtlCol="0">
            <a:spAutoFit/>
          </a:bodyPr>
          <a:lstStyle/>
          <a:p>
            <a:pPr algn="ctr"/>
            <a:r>
              <a:rPr lang="en-GB" b="1" noProof="1">
                <a:solidFill>
                  <a:schemeClr val="bg1"/>
                </a:solidFill>
                <a:latin typeface="Comfortaa" pitchFamily="2" charset="0"/>
              </a:rPr>
              <a:t>Four in-person skills labs where apprentices undergo practical training.</a:t>
            </a:r>
          </a:p>
        </p:txBody>
      </p:sp>
      <p:sp>
        <p:nvSpPr>
          <p:cNvPr id="9" name="TextBox 8">
            <a:extLst>
              <a:ext uri="{FF2B5EF4-FFF2-40B4-BE49-F238E27FC236}">
                <a16:creationId xmlns:a16="http://schemas.microsoft.com/office/drawing/2014/main" id="{00FCA679-0483-1F2F-42C1-6B42EEB53059}"/>
              </a:ext>
            </a:extLst>
          </p:cNvPr>
          <p:cNvSpPr txBox="1"/>
          <p:nvPr/>
        </p:nvSpPr>
        <p:spPr>
          <a:xfrm>
            <a:off x="6171427" y="3958555"/>
            <a:ext cx="2189379" cy="1754326"/>
          </a:xfrm>
          <a:prstGeom prst="rect">
            <a:avLst/>
          </a:prstGeom>
          <a:noFill/>
        </p:spPr>
        <p:txBody>
          <a:bodyPr wrap="square" rtlCol="0">
            <a:spAutoFit/>
          </a:bodyPr>
          <a:lstStyle/>
          <a:p>
            <a:pPr algn="ctr"/>
            <a:r>
              <a:rPr lang="en-GB" b="1" noProof="1">
                <a:solidFill>
                  <a:schemeClr val="bg1"/>
                </a:solidFill>
                <a:latin typeface="Comfortaa" pitchFamily="2" charset="0"/>
              </a:rPr>
              <a:t>End Point-Assessment:</a:t>
            </a:r>
            <a:br>
              <a:rPr lang="en-GB" b="1" noProof="1">
                <a:solidFill>
                  <a:schemeClr val="bg1"/>
                </a:solidFill>
                <a:latin typeface="Comfortaa" pitchFamily="2" charset="0"/>
              </a:rPr>
            </a:br>
            <a:r>
              <a:rPr lang="en-GB" b="1" noProof="1">
                <a:solidFill>
                  <a:schemeClr val="bg1"/>
                </a:solidFill>
                <a:latin typeface="Comfortaa" pitchFamily="2" charset="0"/>
              </a:rPr>
              <a:t>MCQ exam, observation and professional discussion.</a:t>
            </a:r>
          </a:p>
        </p:txBody>
      </p:sp>
      <p:sp>
        <p:nvSpPr>
          <p:cNvPr id="10" name="Oval 9">
            <a:extLst>
              <a:ext uri="{FF2B5EF4-FFF2-40B4-BE49-F238E27FC236}">
                <a16:creationId xmlns:a16="http://schemas.microsoft.com/office/drawing/2014/main" id="{42B42B16-411D-A9F3-EDB6-C4594BEB493B}"/>
              </a:ext>
            </a:extLst>
          </p:cNvPr>
          <p:cNvSpPr/>
          <p:nvPr/>
        </p:nvSpPr>
        <p:spPr>
          <a:xfrm>
            <a:off x="9237366" y="2186812"/>
            <a:ext cx="1566071" cy="1566071"/>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11" name="Oval 10">
            <a:extLst>
              <a:ext uri="{FF2B5EF4-FFF2-40B4-BE49-F238E27FC236}">
                <a16:creationId xmlns:a16="http://schemas.microsoft.com/office/drawing/2014/main" id="{D490C063-DE4E-D075-C787-AD798397DBA5}"/>
              </a:ext>
            </a:extLst>
          </p:cNvPr>
          <p:cNvSpPr/>
          <p:nvPr/>
        </p:nvSpPr>
        <p:spPr>
          <a:xfrm>
            <a:off x="3728799" y="2186812"/>
            <a:ext cx="1566070" cy="1566070"/>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12" name="Oval 11">
            <a:extLst>
              <a:ext uri="{FF2B5EF4-FFF2-40B4-BE49-F238E27FC236}">
                <a16:creationId xmlns:a16="http://schemas.microsoft.com/office/drawing/2014/main" id="{2ACE329D-725C-BC7E-D956-43A176191598}"/>
              </a:ext>
            </a:extLst>
          </p:cNvPr>
          <p:cNvSpPr/>
          <p:nvPr/>
        </p:nvSpPr>
        <p:spPr>
          <a:xfrm>
            <a:off x="6483083" y="2165137"/>
            <a:ext cx="1566070" cy="1566070"/>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pic>
        <p:nvPicPr>
          <p:cNvPr id="13" name="Picture 12" descr="A white text on a black background&#10;&#10;AI-generated content may be incorrect.">
            <a:extLst>
              <a:ext uri="{FF2B5EF4-FFF2-40B4-BE49-F238E27FC236}">
                <a16:creationId xmlns:a16="http://schemas.microsoft.com/office/drawing/2014/main" id="{1872BCAA-CAB5-F77D-693A-8DF0123F076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625398" y="325936"/>
            <a:ext cx="2231814" cy="743938"/>
          </a:xfrm>
          <a:prstGeom prst="rect">
            <a:avLst/>
          </a:prstGeom>
        </p:spPr>
      </p:pic>
      <p:pic>
        <p:nvPicPr>
          <p:cNvPr id="14" name="Picture 13" descr="A black and white icon of a paper&#10;&#10;AI-generated content may be incorrect.">
            <a:extLst>
              <a:ext uri="{FF2B5EF4-FFF2-40B4-BE49-F238E27FC236}">
                <a16:creationId xmlns:a16="http://schemas.microsoft.com/office/drawing/2014/main" id="{FA3A186D-CB92-B13D-BC6C-2CEDC1A0AE5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356530" y="2393799"/>
            <a:ext cx="868087" cy="1108745"/>
          </a:xfrm>
          <a:prstGeom prst="rect">
            <a:avLst/>
          </a:prstGeom>
        </p:spPr>
      </p:pic>
      <p:pic>
        <p:nvPicPr>
          <p:cNvPr id="15" name="Picture 14" descr="A white line on a black background&#10;&#10;AI-generated content may be incorrect.">
            <a:extLst>
              <a:ext uri="{FF2B5EF4-FFF2-40B4-BE49-F238E27FC236}">
                <a16:creationId xmlns:a16="http://schemas.microsoft.com/office/drawing/2014/main" id="{B6C31124-87EF-C383-317C-F7CEF45EB91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711598" y="2639389"/>
            <a:ext cx="1113966" cy="639161"/>
          </a:xfrm>
          <a:prstGeom prst="rect">
            <a:avLst/>
          </a:prstGeom>
        </p:spPr>
      </p:pic>
      <p:pic>
        <p:nvPicPr>
          <p:cNvPr id="16" name="Picture 15" descr="A black and white sign with a tooth&#10;&#10;AI-generated content may be incorrect.">
            <a:extLst>
              <a:ext uri="{FF2B5EF4-FFF2-40B4-BE49-F238E27FC236}">
                <a16:creationId xmlns:a16="http://schemas.microsoft.com/office/drawing/2014/main" id="{80D6EB35-49F5-D47E-2BC2-654DD003FFE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050170" y="2508182"/>
            <a:ext cx="923330" cy="923330"/>
          </a:xfrm>
          <a:prstGeom prst="rect">
            <a:avLst/>
          </a:prstGeom>
        </p:spPr>
      </p:pic>
      <p:pic>
        <p:nvPicPr>
          <p:cNvPr id="17" name="Picture 16" descr="A white outline of a tooth with a star&#10;&#10;AI-generated content may be incorrect.">
            <a:extLst>
              <a:ext uri="{FF2B5EF4-FFF2-40B4-BE49-F238E27FC236}">
                <a16:creationId xmlns:a16="http://schemas.microsoft.com/office/drawing/2014/main" id="{3BAAB550-F29D-095E-ED29-2305CC9A63F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561390" y="2439179"/>
            <a:ext cx="1012420" cy="1017983"/>
          </a:xfrm>
          <a:prstGeom prst="rect">
            <a:avLst/>
          </a:prstGeom>
        </p:spPr>
      </p:pic>
    </p:spTree>
    <p:extLst>
      <p:ext uri="{BB962C8B-B14F-4D97-AF65-F5344CB8AC3E}">
        <p14:creationId xmlns:p14="http://schemas.microsoft.com/office/powerpoint/2010/main" val="7486368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67B5B2-1E95-BB99-4651-975F67D43104}"/>
              </a:ext>
            </a:extLst>
          </p:cNvPr>
          <p:cNvSpPr txBox="1"/>
          <p:nvPr/>
        </p:nvSpPr>
        <p:spPr>
          <a:xfrm>
            <a:off x="463296" y="1702380"/>
            <a:ext cx="5632704" cy="4708981"/>
          </a:xfrm>
          <a:prstGeom prst="rect">
            <a:avLst/>
          </a:prstGeom>
          <a:noFill/>
        </p:spPr>
        <p:txBody>
          <a:bodyPr wrap="square" rtlCol="0">
            <a:spAutoFit/>
          </a:bodyPr>
          <a:lstStyle/>
          <a:p>
            <a:pPr marL="285750" indent="-285750">
              <a:buFont typeface="Arial" panose="020B0604020202020204" pitchFamily="34" charset="0"/>
              <a:buChar char="•"/>
            </a:pPr>
            <a:r>
              <a:rPr lang="en-GB" sz="2000" b="1" dirty="0">
                <a:solidFill>
                  <a:schemeClr val="bg1"/>
                </a:solidFill>
                <a:latin typeface="Comfortaa" pitchFamily="2" charset="0"/>
              </a:rPr>
              <a:t>Candidates must be GDC-registered Dental Nurses or appropriate GDC-registered dental care professionals, working within a dental practice.</a:t>
            </a:r>
            <a:br>
              <a:rPr lang="en-GB" sz="2000" b="1" noProof="1">
                <a:solidFill>
                  <a:schemeClr val="bg1"/>
                </a:solidFill>
                <a:latin typeface="Comfortaa" pitchFamily="2" charset="0"/>
              </a:rPr>
            </a:br>
            <a:endParaRPr lang="en-GB" sz="2000" b="1" noProof="1">
              <a:solidFill>
                <a:schemeClr val="bg1"/>
              </a:solidFill>
              <a:latin typeface="Comfortaa" pitchFamily="2" charset="0"/>
            </a:endParaRPr>
          </a:p>
          <a:p>
            <a:pPr marL="285750" indent="-285750">
              <a:buFont typeface="Arial" panose="020B0604020202020204" pitchFamily="34" charset="0"/>
              <a:buChar char="•"/>
            </a:pPr>
            <a:r>
              <a:rPr lang="en-GB" sz="2000" b="1" noProof="1">
                <a:solidFill>
                  <a:schemeClr val="bg1"/>
                </a:solidFill>
                <a:latin typeface="Comfortaa" pitchFamily="2" charset="0"/>
              </a:rPr>
              <a:t>Applicants with Level 2 (GCSE A-C/4-9) are exempt, others may need to complete Functional Skills.</a:t>
            </a:r>
            <a:br>
              <a:rPr lang="en-GB" sz="2000" b="1" noProof="1">
                <a:solidFill>
                  <a:schemeClr val="bg1"/>
                </a:solidFill>
                <a:latin typeface="Comfortaa" pitchFamily="2" charset="0"/>
              </a:rPr>
            </a:br>
            <a:endParaRPr lang="en-GB" sz="2000" b="1" noProof="1">
              <a:solidFill>
                <a:schemeClr val="bg1"/>
              </a:solidFill>
              <a:latin typeface="Comfortaa" pitchFamily="2" charset="0"/>
            </a:endParaRPr>
          </a:p>
          <a:p>
            <a:pPr marL="285750" indent="-285750">
              <a:buFont typeface="Arial" panose="020B0604020202020204" pitchFamily="34" charset="0"/>
              <a:buChar char="•"/>
            </a:pPr>
            <a:r>
              <a:rPr lang="en-GB" sz="2000" b="1" noProof="1">
                <a:solidFill>
                  <a:schemeClr val="bg1"/>
                </a:solidFill>
                <a:latin typeface="Comfortaa" pitchFamily="2" charset="0"/>
              </a:rPr>
              <a:t>All apprentices will complete onboarding checks to identify if additional support is needed.</a:t>
            </a:r>
          </a:p>
          <a:p>
            <a:pPr marL="285750" indent="-285750">
              <a:buFont typeface="Arial" panose="020B0604020202020204" pitchFamily="34" charset="0"/>
              <a:buChar char="•"/>
            </a:pPr>
            <a:endParaRPr lang="en-GB" sz="2000" b="1" noProof="1">
              <a:solidFill>
                <a:schemeClr val="bg1"/>
              </a:solidFill>
              <a:latin typeface="Comfortaa" pitchFamily="2" charset="0"/>
            </a:endParaRPr>
          </a:p>
          <a:p>
            <a:pPr marL="285750" indent="-285750">
              <a:buFont typeface="Arial" panose="020B0604020202020204" pitchFamily="34" charset="0"/>
              <a:buChar char="•"/>
            </a:pPr>
            <a:r>
              <a:rPr lang="en-GB" sz="2000" b="1" noProof="1">
                <a:solidFill>
                  <a:schemeClr val="bg1"/>
                </a:solidFill>
                <a:latin typeface="Comfortaa" pitchFamily="2" charset="0"/>
              </a:rPr>
              <a:t>Bupa has an internal application process to complete for anyone interested in the programme </a:t>
            </a:r>
          </a:p>
        </p:txBody>
      </p:sp>
      <p:sp>
        <p:nvSpPr>
          <p:cNvPr id="3" name="Oval 2">
            <a:extLst>
              <a:ext uri="{FF2B5EF4-FFF2-40B4-BE49-F238E27FC236}">
                <a16:creationId xmlns:a16="http://schemas.microsoft.com/office/drawing/2014/main" id="{97260E3D-3012-F6C5-E85F-0843D2ECEF05}"/>
              </a:ext>
            </a:extLst>
          </p:cNvPr>
          <p:cNvSpPr/>
          <p:nvPr/>
        </p:nvSpPr>
        <p:spPr>
          <a:xfrm>
            <a:off x="7408327" y="1877387"/>
            <a:ext cx="3470980" cy="3470980"/>
          </a:xfrm>
          <a:prstGeom prst="ellipse">
            <a:avLst/>
          </a:prstGeom>
          <a:noFill/>
          <a:ln w="38100">
            <a:solidFill>
              <a:srgbClr val="5FA747"/>
            </a:solidFill>
            <a:prstDash val="solid"/>
            <a:extLst>
              <a:ext uri="{C807C97D-BFC1-408E-A445-0C87EB9F89A2}">
                <ask:lineSketchStyleProps xmlns:ask="http://schemas.microsoft.com/office/drawing/2018/sketchyshapes" sd="1219033472">
                  <a:custGeom>
                    <a:avLst/>
                    <a:gdLst>
                      <a:gd name="connsiteX0" fmla="*/ 0 w 3470980"/>
                      <a:gd name="connsiteY0" fmla="*/ 1735490 h 3470980"/>
                      <a:gd name="connsiteX1" fmla="*/ 1735490 w 3470980"/>
                      <a:gd name="connsiteY1" fmla="*/ 0 h 3470980"/>
                      <a:gd name="connsiteX2" fmla="*/ 3470980 w 3470980"/>
                      <a:gd name="connsiteY2" fmla="*/ 1735490 h 3470980"/>
                      <a:gd name="connsiteX3" fmla="*/ 1735490 w 3470980"/>
                      <a:gd name="connsiteY3" fmla="*/ 3470980 h 3470980"/>
                      <a:gd name="connsiteX4" fmla="*/ 0 w 3470980"/>
                      <a:gd name="connsiteY4" fmla="*/ 1735490 h 3470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0980" h="3470980" extrusionOk="0">
                        <a:moveTo>
                          <a:pt x="0" y="1735490"/>
                        </a:moveTo>
                        <a:cubicBezTo>
                          <a:pt x="-40097" y="752272"/>
                          <a:pt x="714820" y="23339"/>
                          <a:pt x="1735490" y="0"/>
                        </a:cubicBezTo>
                        <a:cubicBezTo>
                          <a:pt x="2888605" y="40974"/>
                          <a:pt x="3316361" y="781921"/>
                          <a:pt x="3470980" y="1735490"/>
                        </a:cubicBezTo>
                        <a:cubicBezTo>
                          <a:pt x="3444174" y="2720153"/>
                          <a:pt x="2675117" y="3575217"/>
                          <a:pt x="1735490" y="3470980"/>
                        </a:cubicBezTo>
                        <a:cubicBezTo>
                          <a:pt x="599803" y="3374029"/>
                          <a:pt x="39944" y="2713060"/>
                          <a:pt x="0" y="173549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4" name="TextBox 3">
            <a:extLst>
              <a:ext uri="{FF2B5EF4-FFF2-40B4-BE49-F238E27FC236}">
                <a16:creationId xmlns:a16="http://schemas.microsoft.com/office/drawing/2014/main" id="{44FC75B8-E5EF-2B4A-AE07-5534D1CA323A}"/>
              </a:ext>
            </a:extLst>
          </p:cNvPr>
          <p:cNvSpPr txBox="1"/>
          <p:nvPr/>
        </p:nvSpPr>
        <p:spPr>
          <a:xfrm>
            <a:off x="7704330" y="2742084"/>
            <a:ext cx="2962101" cy="1015663"/>
          </a:xfrm>
          <a:prstGeom prst="rect">
            <a:avLst/>
          </a:prstGeom>
          <a:noFill/>
        </p:spPr>
        <p:txBody>
          <a:bodyPr wrap="square" rtlCol="0">
            <a:spAutoFit/>
          </a:bodyPr>
          <a:lstStyle/>
          <a:p>
            <a:pPr algn="ctr"/>
            <a:r>
              <a:rPr lang="en-GB" sz="2000" b="1" noProof="1">
                <a:solidFill>
                  <a:schemeClr val="bg1"/>
                </a:solidFill>
                <a:latin typeface="Comfortaa" pitchFamily="2" charset="0"/>
              </a:rPr>
              <a:t>This apprenticeship commences quarterly</a:t>
            </a:r>
          </a:p>
        </p:txBody>
      </p:sp>
      <p:sp>
        <p:nvSpPr>
          <p:cNvPr id="5" name="TextBox 4">
            <a:extLst>
              <a:ext uri="{FF2B5EF4-FFF2-40B4-BE49-F238E27FC236}">
                <a16:creationId xmlns:a16="http://schemas.microsoft.com/office/drawing/2014/main" id="{BE98006B-4863-773E-5183-BE9E307E3DD9}"/>
              </a:ext>
            </a:extLst>
          </p:cNvPr>
          <p:cNvSpPr txBox="1"/>
          <p:nvPr/>
        </p:nvSpPr>
        <p:spPr>
          <a:xfrm>
            <a:off x="328170" y="434839"/>
            <a:ext cx="9209022" cy="954107"/>
          </a:xfrm>
          <a:prstGeom prst="rect">
            <a:avLst/>
          </a:prstGeom>
          <a:noFill/>
        </p:spPr>
        <p:txBody>
          <a:bodyPr wrap="square" rtlCol="0">
            <a:spAutoFit/>
          </a:bodyPr>
          <a:lstStyle/>
          <a:p>
            <a:r>
              <a:rPr lang="en-GB" sz="2800" b="1" noProof="1">
                <a:solidFill>
                  <a:schemeClr val="bg1"/>
                </a:solidFill>
                <a:latin typeface="Comfortaa" pitchFamily="2" charset="0"/>
              </a:rPr>
              <a:t>Oral Health Practitioner</a:t>
            </a:r>
            <a:br>
              <a:rPr lang="en-GB" sz="2800" b="1" noProof="1">
                <a:solidFill>
                  <a:schemeClr val="bg1"/>
                </a:solidFill>
                <a:latin typeface="Comfortaa" pitchFamily="2" charset="0"/>
              </a:rPr>
            </a:br>
            <a:r>
              <a:rPr lang="en-GB" sz="2800" b="1" noProof="1">
                <a:solidFill>
                  <a:schemeClr val="bg1"/>
                </a:solidFill>
                <a:latin typeface="Comfortaa" pitchFamily="2" charset="0"/>
              </a:rPr>
              <a:t>Apprenticeship Level 4 </a:t>
            </a:r>
            <a:r>
              <a:rPr lang="en-GB" sz="2800" b="1" noProof="1">
                <a:solidFill>
                  <a:srgbClr val="5FA747"/>
                </a:solidFill>
                <a:latin typeface="Comfortaa Medium" pitchFamily="2" charset="0"/>
              </a:rPr>
              <a:t>Entry Requirements</a:t>
            </a:r>
            <a:endParaRPr lang="en-GB" sz="2400" b="1" noProof="1">
              <a:solidFill>
                <a:srgbClr val="5FA747"/>
              </a:solidFill>
              <a:latin typeface="Comfortaa Medium" pitchFamily="2" charset="0"/>
            </a:endParaRPr>
          </a:p>
        </p:txBody>
      </p:sp>
      <p:sp>
        <p:nvSpPr>
          <p:cNvPr id="6" name="TextBox 5">
            <a:extLst>
              <a:ext uri="{FF2B5EF4-FFF2-40B4-BE49-F238E27FC236}">
                <a16:creationId xmlns:a16="http://schemas.microsoft.com/office/drawing/2014/main" id="{599C33EB-C1CF-178F-FBC4-7C9A1196D201}"/>
              </a:ext>
            </a:extLst>
          </p:cNvPr>
          <p:cNvSpPr txBox="1"/>
          <p:nvPr/>
        </p:nvSpPr>
        <p:spPr>
          <a:xfrm>
            <a:off x="7912424" y="3872205"/>
            <a:ext cx="2462783" cy="369332"/>
          </a:xfrm>
          <a:prstGeom prst="rect">
            <a:avLst/>
          </a:prstGeom>
          <a:noFill/>
        </p:spPr>
        <p:txBody>
          <a:bodyPr wrap="square" rtlCol="0">
            <a:spAutoFit/>
          </a:bodyPr>
          <a:lstStyle/>
          <a:p>
            <a:pPr algn="ctr"/>
            <a:r>
              <a:rPr lang="en-GB" b="1" noProof="1">
                <a:solidFill>
                  <a:schemeClr val="bg1"/>
                </a:solidFill>
                <a:latin typeface="Comfortaa Medium" pitchFamily="2" charset="0"/>
              </a:rPr>
              <a:t>January and July </a:t>
            </a:r>
          </a:p>
        </p:txBody>
      </p:sp>
      <p:pic>
        <p:nvPicPr>
          <p:cNvPr id="7" name="Picture 6" descr="A white text on a black background&#10;&#10;AI-generated content may be incorrect.">
            <a:extLst>
              <a:ext uri="{FF2B5EF4-FFF2-40B4-BE49-F238E27FC236}">
                <a16:creationId xmlns:a16="http://schemas.microsoft.com/office/drawing/2014/main" id="{0CE14B86-E04D-FB28-439F-6B5DD6D4CD9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625398" y="325936"/>
            <a:ext cx="2231814" cy="743938"/>
          </a:xfrm>
          <a:prstGeom prst="rect">
            <a:avLst/>
          </a:prstGeom>
        </p:spPr>
      </p:pic>
    </p:spTree>
    <p:extLst>
      <p:ext uri="{BB962C8B-B14F-4D97-AF65-F5344CB8AC3E}">
        <p14:creationId xmlns:p14="http://schemas.microsoft.com/office/powerpoint/2010/main" val="1420080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3EC799-FB90-023B-1A0A-87543A7E7AC5}"/>
              </a:ext>
            </a:extLst>
          </p:cNvPr>
          <p:cNvSpPr txBox="1"/>
          <p:nvPr/>
        </p:nvSpPr>
        <p:spPr>
          <a:xfrm>
            <a:off x="420516" y="368636"/>
            <a:ext cx="6248508" cy="584775"/>
          </a:xfrm>
          <a:prstGeom prst="rect">
            <a:avLst/>
          </a:prstGeom>
          <a:noFill/>
        </p:spPr>
        <p:txBody>
          <a:bodyPr wrap="square" rtlCol="0">
            <a:spAutoFit/>
          </a:bodyPr>
          <a:lstStyle/>
          <a:p>
            <a:r>
              <a:rPr lang="en-GB" sz="3200" b="1" noProof="1">
                <a:solidFill>
                  <a:srgbClr val="3F4041"/>
                </a:solidFill>
                <a:latin typeface="Comfortaa" pitchFamily="2" charset="0"/>
              </a:rPr>
              <a:t>In-Person Skills </a:t>
            </a:r>
            <a:r>
              <a:rPr lang="en-GB" sz="3200" b="1" noProof="1">
                <a:solidFill>
                  <a:srgbClr val="9AC320"/>
                </a:solidFill>
                <a:latin typeface="Comfortaa" pitchFamily="2" charset="0"/>
              </a:rPr>
              <a:t>Labs</a:t>
            </a:r>
          </a:p>
        </p:txBody>
      </p:sp>
      <p:sp>
        <p:nvSpPr>
          <p:cNvPr id="3" name="TextBox 2">
            <a:extLst>
              <a:ext uri="{FF2B5EF4-FFF2-40B4-BE49-F238E27FC236}">
                <a16:creationId xmlns:a16="http://schemas.microsoft.com/office/drawing/2014/main" id="{1ECE9EAA-63EB-862C-A0BA-F4F35016AEA8}"/>
              </a:ext>
            </a:extLst>
          </p:cNvPr>
          <p:cNvSpPr txBox="1"/>
          <p:nvPr/>
        </p:nvSpPr>
        <p:spPr>
          <a:xfrm>
            <a:off x="420516" y="1471474"/>
            <a:ext cx="10586118" cy="1631216"/>
          </a:xfrm>
          <a:prstGeom prst="rect">
            <a:avLst/>
          </a:prstGeom>
          <a:noFill/>
        </p:spPr>
        <p:txBody>
          <a:bodyPr wrap="square" rtlCol="0">
            <a:spAutoFit/>
          </a:bodyPr>
          <a:lstStyle/>
          <a:p>
            <a:r>
              <a:rPr lang="en-GB" sz="2000" b="1" noProof="1">
                <a:solidFill>
                  <a:srgbClr val="3F4041"/>
                </a:solidFill>
                <a:latin typeface="Comfortaa" pitchFamily="2" charset="0"/>
              </a:rPr>
              <a:t>We provide four skills labs throughout the course, where apprentices will </a:t>
            </a:r>
            <a:r>
              <a:rPr lang="en-GB" sz="2000" b="1" noProof="1">
                <a:solidFill>
                  <a:srgbClr val="9AC320"/>
                </a:solidFill>
                <a:latin typeface="Comfortaa" pitchFamily="2" charset="0"/>
              </a:rPr>
              <a:t>undergo practical training in groups, </a:t>
            </a:r>
            <a:r>
              <a:rPr lang="en-GB" sz="2000" b="1" noProof="1">
                <a:solidFill>
                  <a:srgbClr val="3F4041"/>
                </a:solidFill>
                <a:latin typeface="Comfortaa" pitchFamily="2" charset="0"/>
              </a:rPr>
              <a:t>at purpose built dental hospitals </a:t>
            </a:r>
            <a:br>
              <a:rPr lang="en-GB" sz="2000" b="1" noProof="1">
                <a:solidFill>
                  <a:srgbClr val="3F4041"/>
                </a:solidFill>
                <a:latin typeface="Comfortaa" pitchFamily="2" charset="0"/>
              </a:rPr>
            </a:br>
            <a:r>
              <a:rPr lang="en-GB" sz="2000" b="1" noProof="1">
                <a:solidFill>
                  <a:srgbClr val="3F4041"/>
                </a:solidFill>
                <a:latin typeface="Comfortaa" pitchFamily="2" charset="0"/>
              </a:rPr>
              <a:t>or labs across the country. </a:t>
            </a:r>
            <a:br>
              <a:rPr lang="en-GB" sz="2000" b="1" noProof="1">
                <a:solidFill>
                  <a:srgbClr val="3F4041"/>
                </a:solidFill>
                <a:latin typeface="Comfortaa" pitchFamily="2" charset="0"/>
              </a:rPr>
            </a:br>
            <a:br>
              <a:rPr lang="en-GB" sz="2000" b="1" noProof="1">
                <a:solidFill>
                  <a:srgbClr val="3F4041"/>
                </a:solidFill>
                <a:latin typeface="Comfortaa" pitchFamily="2" charset="0"/>
              </a:rPr>
            </a:br>
            <a:r>
              <a:rPr lang="en-GB" sz="2000" b="1" noProof="1">
                <a:solidFill>
                  <a:srgbClr val="3F4041"/>
                </a:solidFill>
                <a:latin typeface="Comfortaa" pitchFamily="2" charset="0"/>
              </a:rPr>
              <a:t>During the skills labs, apprentices will learn </a:t>
            </a:r>
            <a:r>
              <a:rPr lang="en-GB" sz="2000" b="1" noProof="1">
                <a:solidFill>
                  <a:srgbClr val="9AC320"/>
                </a:solidFill>
                <a:latin typeface="Comfortaa" pitchFamily="2" charset="0"/>
              </a:rPr>
              <a:t>practical elements </a:t>
            </a:r>
            <a:r>
              <a:rPr lang="en-GB" sz="2000" b="1" noProof="1">
                <a:solidFill>
                  <a:srgbClr val="3F4041"/>
                </a:solidFill>
                <a:latin typeface="Comfortaa" pitchFamily="2" charset="0"/>
              </a:rPr>
              <a:t>including:</a:t>
            </a:r>
          </a:p>
        </p:txBody>
      </p:sp>
      <p:pic>
        <p:nvPicPr>
          <p:cNvPr id="4" name="Picture 3" descr="A blue and black logo&#10;&#10;AI-generated content may be incorrect.">
            <a:extLst>
              <a:ext uri="{FF2B5EF4-FFF2-40B4-BE49-F238E27FC236}">
                <a16:creationId xmlns:a16="http://schemas.microsoft.com/office/drawing/2014/main" id="{B8E85E06-5961-A0EE-EA9C-CB45E37B11E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891348" y="368637"/>
            <a:ext cx="1818592" cy="589422"/>
          </a:xfrm>
          <a:prstGeom prst="rect">
            <a:avLst/>
          </a:prstGeom>
        </p:spPr>
      </p:pic>
      <p:pic>
        <p:nvPicPr>
          <p:cNvPr id="6" name="Picture 5" descr="A blue and green circle logo&#10;&#10;AI-generated content may be incorrect.">
            <a:extLst>
              <a:ext uri="{FF2B5EF4-FFF2-40B4-BE49-F238E27FC236}">
                <a16:creationId xmlns:a16="http://schemas.microsoft.com/office/drawing/2014/main" id="{46C20528-9F90-6A29-4C3B-9440D02D9AC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45616" y="3429000"/>
            <a:ext cx="10756501" cy="2584472"/>
          </a:xfrm>
          <a:prstGeom prst="rect">
            <a:avLst/>
          </a:prstGeom>
        </p:spPr>
      </p:pic>
      <p:sp>
        <p:nvSpPr>
          <p:cNvPr id="7" name="TextBox 6">
            <a:extLst>
              <a:ext uri="{FF2B5EF4-FFF2-40B4-BE49-F238E27FC236}">
                <a16:creationId xmlns:a16="http://schemas.microsoft.com/office/drawing/2014/main" id="{AF46CD62-709C-1504-B903-423B62CF8542}"/>
              </a:ext>
            </a:extLst>
          </p:cNvPr>
          <p:cNvSpPr txBox="1"/>
          <p:nvPr/>
        </p:nvSpPr>
        <p:spPr>
          <a:xfrm>
            <a:off x="1280160" y="4358323"/>
            <a:ext cx="1097280" cy="830997"/>
          </a:xfrm>
          <a:prstGeom prst="rect">
            <a:avLst/>
          </a:prstGeom>
          <a:noFill/>
        </p:spPr>
        <p:txBody>
          <a:bodyPr wrap="square" rtlCol="0">
            <a:spAutoFit/>
          </a:bodyPr>
          <a:lstStyle/>
          <a:p>
            <a:pPr algn="ctr"/>
            <a:r>
              <a:rPr lang="en-GB" sz="1200" b="1" noProof="1">
                <a:solidFill>
                  <a:schemeClr val="bg1"/>
                </a:solidFill>
                <a:latin typeface="Comfortaa" pitchFamily="2" charset="0"/>
              </a:rPr>
              <a:t>Patient positioning in dental chair</a:t>
            </a:r>
          </a:p>
        </p:txBody>
      </p:sp>
      <p:sp>
        <p:nvSpPr>
          <p:cNvPr id="8" name="TextBox 7">
            <a:extLst>
              <a:ext uri="{FF2B5EF4-FFF2-40B4-BE49-F238E27FC236}">
                <a16:creationId xmlns:a16="http://schemas.microsoft.com/office/drawing/2014/main" id="{8FA1A11A-1403-3677-19E4-03918160ACBA}"/>
              </a:ext>
            </a:extLst>
          </p:cNvPr>
          <p:cNvSpPr txBox="1"/>
          <p:nvPr/>
        </p:nvSpPr>
        <p:spPr>
          <a:xfrm>
            <a:off x="3011905" y="4366043"/>
            <a:ext cx="1187650" cy="830997"/>
          </a:xfrm>
          <a:prstGeom prst="rect">
            <a:avLst/>
          </a:prstGeom>
          <a:noFill/>
        </p:spPr>
        <p:txBody>
          <a:bodyPr wrap="square" rtlCol="0">
            <a:spAutoFit/>
          </a:bodyPr>
          <a:lstStyle/>
          <a:p>
            <a:pPr algn="ctr"/>
            <a:r>
              <a:rPr lang="en-GB" sz="1200" b="1" noProof="1">
                <a:solidFill>
                  <a:schemeClr val="bg1"/>
                </a:solidFill>
                <a:latin typeface="Comfortaa" pitchFamily="2" charset="0"/>
              </a:rPr>
              <a:t>Measuring &amp; recording plaque indices</a:t>
            </a:r>
          </a:p>
        </p:txBody>
      </p:sp>
      <p:sp>
        <p:nvSpPr>
          <p:cNvPr id="9" name="TextBox 8">
            <a:extLst>
              <a:ext uri="{FF2B5EF4-FFF2-40B4-BE49-F238E27FC236}">
                <a16:creationId xmlns:a16="http://schemas.microsoft.com/office/drawing/2014/main" id="{7936C784-CAA4-D914-F218-D724EED9F15D}"/>
              </a:ext>
            </a:extLst>
          </p:cNvPr>
          <p:cNvSpPr txBox="1"/>
          <p:nvPr/>
        </p:nvSpPr>
        <p:spPr>
          <a:xfrm>
            <a:off x="4783220" y="4348162"/>
            <a:ext cx="1187650" cy="830997"/>
          </a:xfrm>
          <a:prstGeom prst="rect">
            <a:avLst/>
          </a:prstGeom>
          <a:noFill/>
        </p:spPr>
        <p:txBody>
          <a:bodyPr wrap="square" rtlCol="0">
            <a:spAutoFit/>
          </a:bodyPr>
          <a:lstStyle/>
          <a:p>
            <a:pPr algn="ctr"/>
            <a:r>
              <a:rPr lang="en-GB" sz="1200" b="1" noProof="1">
                <a:solidFill>
                  <a:schemeClr val="bg1"/>
                </a:solidFill>
                <a:latin typeface="Comfortaa" pitchFamily="2" charset="0"/>
              </a:rPr>
              <a:t>Taking impressions&amp; intra-oral scanning</a:t>
            </a:r>
          </a:p>
        </p:txBody>
      </p:sp>
      <p:sp>
        <p:nvSpPr>
          <p:cNvPr id="10" name="TextBox 9">
            <a:extLst>
              <a:ext uri="{FF2B5EF4-FFF2-40B4-BE49-F238E27FC236}">
                <a16:creationId xmlns:a16="http://schemas.microsoft.com/office/drawing/2014/main" id="{36441B7E-D836-5203-C107-48FBD8EE6A08}"/>
              </a:ext>
            </a:extLst>
          </p:cNvPr>
          <p:cNvSpPr txBox="1"/>
          <p:nvPr/>
        </p:nvSpPr>
        <p:spPr>
          <a:xfrm>
            <a:off x="6564695" y="4430334"/>
            <a:ext cx="1097280" cy="646331"/>
          </a:xfrm>
          <a:prstGeom prst="rect">
            <a:avLst/>
          </a:prstGeom>
          <a:noFill/>
        </p:spPr>
        <p:txBody>
          <a:bodyPr wrap="square" rtlCol="0">
            <a:spAutoFit/>
          </a:bodyPr>
          <a:lstStyle/>
          <a:p>
            <a:pPr algn="ctr"/>
            <a:r>
              <a:rPr lang="en-GB" sz="1200" b="1" noProof="1">
                <a:solidFill>
                  <a:schemeClr val="bg1"/>
                </a:solidFill>
                <a:latin typeface="Comfortaa" pitchFamily="2" charset="0"/>
              </a:rPr>
              <a:t>Applying topical fluoride</a:t>
            </a:r>
          </a:p>
        </p:txBody>
      </p:sp>
      <p:sp>
        <p:nvSpPr>
          <p:cNvPr id="11" name="TextBox 10">
            <a:extLst>
              <a:ext uri="{FF2B5EF4-FFF2-40B4-BE49-F238E27FC236}">
                <a16:creationId xmlns:a16="http://schemas.microsoft.com/office/drawing/2014/main" id="{D2387C77-3031-8548-4C0D-86DAF6E1ACF2}"/>
              </a:ext>
            </a:extLst>
          </p:cNvPr>
          <p:cNvSpPr txBox="1"/>
          <p:nvPr/>
        </p:nvSpPr>
        <p:spPr>
          <a:xfrm>
            <a:off x="8225320" y="4398070"/>
            <a:ext cx="1294600" cy="646331"/>
          </a:xfrm>
          <a:prstGeom prst="rect">
            <a:avLst/>
          </a:prstGeom>
          <a:noFill/>
        </p:spPr>
        <p:txBody>
          <a:bodyPr wrap="square" rtlCol="0">
            <a:spAutoFit/>
          </a:bodyPr>
          <a:lstStyle/>
          <a:p>
            <a:pPr algn="ctr"/>
            <a:r>
              <a:rPr lang="en-GB" sz="1200" b="1" noProof="1">
                <a:solidFill>
                  <a:schemeClr val="bg1"/>
                </a:solidFill>
                <a:latin typeface="Comfortaa" pitchFamily="2" charset="0"/>
              </a:rPr>
              <a:t>Intra &amp; </a:t>
            </a:r>
            <a:br>
              <a:rPr lang="en-GB" sz="1200" b="1" noProof="1">
                <a:solidFill>
                  <a:schemeClr val="bg1"/>
                </a:solidFill>
                <a:latin typeface="Comfortaa" pitchFamily="2" charset="0"/>
              </a:rPr>
            </a:br>
            <a:r>
              <a:rPr lang="en-GB" sz="1200" b="1" noProof="1">
                <a:solidFill>
                  <a:schemeClr val="bg1"/>
                </a:solidFill>
                <a:latin typeface="Comfortaa" pitchFamily="2" charset="0"/>
              </a:rPr>
              <a:t>extra oral photography</a:t>
            </a:r>
          </a:p>
        </p:txBody>
      </p:sp>
      <p:sp>
        <p:nvSpPr>
          <p:cNvPr id="12" name="TextBox 11">
            <a:extLst>
              <a:ext uri="{FF2B5EF4-FFF2-40B4-BE49-F238E27FC236}">
                <a16:creationId xmlns:a16="http://schemas.microsoft.com/office/drawing/2014/main" id="{2BA92ED8-6DB8-3065-E888-6235A6EB8068}"/>
              </a:ext>
            </a:extLst>
          </p:cNvPr>
          <p:cNvSpPr txBox="1"/>
          <p:nvPr/>
        </p:nvSpPr>
        <p:spPr>
          <a:xfrm>
            <a:off x="10123905" y="4273709"/>
            <a:ext cx="1097280" cy="1015663"/>
          </a:xfrm>
          <a:prstGeom prst="rect">
            <a:avLst/>
          </a:prstGeom>
          <a:noFill/>
        </p:spPr>
        <p:txBody>
          <a:bodyPr wrap="square" rtlCol="0">
            <a:spAutoFit/>
          </a:bodyPr>
          <a:lstStyle/>
          <a:p>
            <a:pPr algn="ctr"/>
            <a:r>
              <a:rPr lang="en-GB" sz="1200" b="1" noProof="1">
                <a:solidFill>
                  <a:schemeClr val="bg1"/>
                </a:solidFill>
                <a:latin typeface="Comfortaa" pitchFamily="2" charset="0"/>
              </a:rPr>
              <a:t>Finger-prick blood tests &amp; blood pressure</a:t>
            </a:r>
          </a:p>
        </p:txBody>
      </p:sp>
    </p:spTree>
    <p:extLst>
      <p:ext uri="{BB962C8B-B14F-4D97-AF65-F5344CB8AC3E}">
        <p14:creationId xmlns:p14="http://schemas.microsoft.com/office/powerpoint/2010/main" val="28908725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B19E66-2582-D143-D4B0-C9CD76A86BF8}"/>
              </a:ext>
            </a:extLst>
          </p:cNvPr>
          <p:cNvSpPr txBox="1"/>
          <p:nvPr/>
        </p:nvSpPr>
        <p:spPr>
          <a:xfrm>
            <a:off x="717939" y="1776846"/>
            <a:ext cx="4084320" cy="3970318"/>
          </a:xfrm>
          <a:prstGeom prst="rect">
            <a:avLst/>
          </a:prstGeom>
          <a:noFill/>
        </p:spPr>
        <p:txBody>
          <a:bodyPr wrap="square" rtlCol="0">
            <a:spAutoFit/>
          </a:bodyPr>
          <a:lstStyle/>
          <a:p>
            <a:r>
              <a:rPr lang="en-GB" sz="1200" b="1" noProof="1">
                <a:solidFill>
                  <a:srgbClr val="3F4041"/>
                </a:solidFill>
                <a:latin typeface="Comfortaa SemiBold" pitchFamily="2" charset="0"/>
              </a:rPr>
              <a:t>Module 1 – The principles of health improvement, and how to promote change</a:t>
            </a:r>
          </a:p>
          <a:p>
            <a:br>
              <a:rPr lang="en-GB" sz="1200" b="1" noProof="1">
                <a:solidFill>
                  <a:srgbClr val="3F4041"/>
                </a:solidFill>
                <a:latin typeface="Comfortaa SemiBold" pitchFamily="2" charset="0"/>
              </a:rPr>
            </a:br>
            <a:endParaRPr lang="en-GB" sz="1200" b="1" noProof="1">
              <a:solidFill>
                <a:srgbClr val="3F4041"/>
              </a:solidFill>
              <a:latin typeface="Comfortaa SemiBold" pitchFamily="2" charset="0"/>
            </a:endParaRPr>
          </a:p>
          <a:p>
            <a:r>
              <a:rPr lang="en-GB" sz="1200" b="1" noProof="1">
                <a:solidFill>
                  <a:srgbClr val="3F4041"/>
                </a:solidFill>
                <a:latin typeface="Comfortaa SemiBold" pitchFamily="2" charset="0"/>
              </a:rPr>
              <a:t>Module 2  - Supporting behaviour change to improve an individual’s health</a:t>
            </a:r>
          </a:p>
          <a:p>
            <a:br>
              <a:rPr lang="en-GB" sz="1200" b="1" noProof="1">
                <a:solidFill>
                  <a:srgbClr val="3F4041"/>
                </a:solidFill>
                <a:latin typeface="Comfortaa SemiBold" pitchFamily="2" charset="0"/>
              </a:rPr>
            </a:br>
            <a:endParaRPr lang="en-GB" sz="1200" b="1" noProof="1">
              <a:solidFill>
                <a:srgbClr val="3F4041"/>
              </a:solidFill>
              <a:latin typeface="Comfortaa SemiBold" pitchFamily="2" charset="0"/>
            </a:endParaRPr>
          </a:p>
          <a:p>
            <a:r>
              <a:rPr lang="en-GB" sz="1200" b="1" noProof="1">
                <a:solidFill>
                  <a:srgbClr val="3F4041"/>
                </a:solidFill>
                <a:latin typeface="Comfortaa SemiBold" pitchFamily="2" charset="0"/>
              </a:rPr>
              <a:t>Module 3 – How to deliver an NHS Health Check and assessing risk of cardiovascular disease</a:t>
            </a:r>
          </a:p>
          <a:p>
            <a:br>
              <a:rPr lang="en-GB" sz="1200" b="1" noProof="1">
                <a:solidFill>
                  <a:srgbClr val="3F4041"/>
                </a:solidFill>
                <a:latin typeface="Comfortaa SemiBold" pitchFamily="2" charset="0"/>
              </a:rPr>
            </a:br>
            <a:endParaRPr lang="en-GB" sz="1200" b="1" noProof="1">
              <a:solidFill>
                <a:srgbClr val="3F4041"/>
              </a:solidFill>
              <a:latin typeface="Comfortaa SemiBold" pitchFamily="2" charset="0"/>
            </a:endParaRPr>
          </a:p>
          <a:p>
            <a:r>
              <a:rPr lang="en-GB" sz="1200" b="1" noProof="1">
                <a:solidFill>
                  <a:srgbClr val="3F4041"/>
                </a:solidFill>
                <a:latin typeface="Comfortaa SemiBold" pitchFamily="2" charset="0"/>
              </a:rPr>
              <a:t>Module 4 – Professional, ethical and legal requirements for Oral Health Practitioners</a:t>
            </a:r>
          </a:p>
          <a:p>
            <a:br>
              <a:rPr lang="en-GB" sz="1200" b="1" noProof="1">
                <a:solidFill>
                  <a:srgbClr val="3F4041"/>
                </a:solidFill>
                <a:latin typeface="Comfortaa SemiBold" pitchFamily="2" charset="0"/>
              </a:rPr>
            </a:br>
            <a:endParaRPr lang="en-GB" sz="1200" b="1" noProof="1">
              <a:solidFill>
                <a:srgbClr val="3F4041"/>
              </a:solidFill>
              <a:latin typeface="Comfortaa SemiBold" pitchFamily="2" charset="0"/>
            </a:endParaRPr>
          </a:p>
          <a:p>
            <a:r>
              <a:rPr lang="en-GB" sz="1200" b="1" noProof="1">
                <a:solidFill>
                  <a:srgbClr val="3F4041"/>
                </a:solidFill>
                <a:latin typeface="Comfortaa SemiBold" pitchFamily="2" charset="0"/>
              </a:rPr>
              <a:t>Module 5 – Health inequalities and adapting procedures</a:t>
            </a:r>
          </a:p>
          <a:p>
            <a:endParaRPr lang="en-GB" sz="1200" b="1" noProof="1">
              <a:solidFill>
                <a:srgbClr val="3F4041"/>
              </a:solidFill>
              <a:latin typeface="Comfortaa SemiBold" pitchFamily="2" charset="0"/>
            </a:endParaRPr>
          </a:p>
          <a:p>
            <a:endParaRPr lang="en-GB" sz="1200" b="1" noProof="1">
              <a:solidFill>
                <a:srgbClr val="3F4041"/>
              </a:solidFill>
              <a:latin typeface="Comfortaa SemiBold" pitchFamily="2" charset="0"/>
            </a:endParaRPr>
          </a:p>
          <a:p>
            <a:endParaRPr lang="en-GB" sz="1200" b="1" noProof="1">
              <a:solidFill>
                <a:srgbClr val="3F4041"/>
              </a:solidFill>
              <a:latin typeface="Comfortaa SemiBold" pitchFamily="2" charset="0"/>
            </a:endParaRPr>
          </a:p>
          <a:p>
            <a:r>
              <a:rPr lang="en-GB" sz="1200" b="1" noProof="1">
                <a:solidFill>
                  <a:srgbClr val="3F4041"/>
                </a:solidFill>
                <a:latin typeface="Comfortaa SemiBold" pitchFamily="2" charset="0"/>
              </a:rPr>
              <a:t>Module 6 – Conducting motivational consultations</a:t>
            </a:r>
          </a:p>
        </p:txBody>
      </p:sp>
      <p:sp>
        <p:nvSpPr>
          <p:cNvPr id="3" name="TextBox 2">
            <a:extLst>
              <a:ext uri="{FF2B5EF4-FFF2-40B4-BE49-F238E27FC236}">
                <a16:creationId xmlns:a16="http://schemas.microsoft.com/office/drawing/2014/main" id="{6C26252F-79D7-D427-7127-110F7475441A}"/>
              </a:ext>
            </a:extLst>
          </p:cNvPr>
          <p:cNvSpPr txBox="1"/>
          <p:nvPr/>
        </p:nvSpPr>
        <p:spPr>
          <a:xfrm>
            <a:off x="6278601" y="1735282"/>
            <a:ext cx="5142703" cy="3231654"/>
          </a:xfrm>
          <a:prstGeom prst="rect">
            <a:avLst/>
          </a:prstGeom>
          <a:noFill/>
        </p:spPr>
        <p:txBody>
          <a:bodyPr wrap="square" rtlCol="0">
            <a:spAutoFit/>
          </a:bodyPr>
          <a:lstStyle/>
          <a:p>
            <a:r>
              <a:rPr lang="en-GB" sz="1200" b="1" noProof="1">
                <a:solidFill>
                  <a:srgbClr val="3F4041"/>
                </a:solidFill>
                <a:latin typeface="Comfortaa SemiBold" pitchFamily="2" charset="0"/>
              </a:rPr>
              <a:t>Module 8 – Anatomy, physiology and nutrition for Oral Health Practitioners</a:t>
            </a:r>
            <a:br>
              <a:rPr lang="en-GB" sz="1200" b="1" noProof="1">
                <a:solidFill>
                  <a:srgbClr val="3F4041"/>
                </a:solidFill>
                <a:latin typeface="Comfortaa SemiBold" pitchFamily="2" charset="0"/>
              </a:rPr>
            </a:br>
            <a:endParaRPr lang="en-GB" sz="1200" b="1" noProof="1">
              <a:solidFill>
                <a:srgbClr val="3F4041"/>
              </a:solidFill>
              <a:latin typeface="Comfortaa SemiBold" pitchFamily="2" charset="0"/>
            </a:endParaRPr>
          </a:p>
          <a:p>
            <a:endParaRPr lang="en-GB" sz="1200" b="1" noProof="1">
              <a:solidFill>
                <a:srgbClr val="3F4041"/>
              </a:solidFill>
              <a:latin typeface="Comfortaa SemiBold" pitchFamily="2" charset="0"/>
            </a:endParaRPr>
          </a:p>
          <a:p>
            <a:endParaRPr lang="en-GB" sz="1200" b="1" noProof="1">
              <a:solidFill>
                <a:srgbClr val="3F4041"/>
              </a:solidFill>
              <a:latin typeface="Comfortaa SemiBold" pitchFamily="2" charset="0"/>
            </a:endParaRPr>
          </a:p>
          <a:p>
            <a:r>
              <a:rPr lang="en-GB" sz="1200" b="1" noProof="1">
                <a:solidFill>
                  <a:srgbClr val="3F4041"/>
                </a:solidFill>
                <a:latin typeface="Comfortaa SemiBold" pitchFamily="2" charset="0"/>
              </a:rPr>
              <a:t>Module 9 – Understanding clinical practice for Oral Health Practitioners</a:t>
            </a:r>
          </a:p>
          <a:p>
            <a:br>
              <a:rPr lang="en-GB" sz="1200" b="1" noProof="1">
                <a:solidFill>
                  <a:srgbClr val="3F4041"/>
                </a:solidFill>
                <a:latin typeface="Comfortaa SemiBold" pitchFamily="2" charset="0"/>
              </a:rPr>
            </a:br>
            <a:endParaRPr lang="en-GB" sz="1200" b="1" noProof="1">
              <a:solidFill>
                <a:srgbClr val="3F4041"/>
              </a:solidFill>
              <a:latin typeface="Comfortaa SemiBold" pitchFamily="2" charset="0"/>
            </a:endParaRPr>
          </a:p>
          <a:p>
            <a:endParaRPr lang="en-GB" sz="1200" b="1" noProof="1">
              <a:solidFill>
                <a:srgbClr val="3F4041"/>
              </a:solidFill>
              <a:latin typeface="Comfortaa SemiBold" pitchFamily="2" charset="0"/>
            </a:endParaRPr>
          </a:p>
          <a:p>
            <a:r>
              <a:rPr lang="en-GB" sz="1200" b="1" noProof="1">
                <a:solidFill>
                  <a:srgbClr val="3F4041"/>
                </a:solidFill>
                <a:latin typeface="Comfortaa SemiBold" pitchFamily="2" charset="0"/>
              </a:rPr>
              <a:t>Module 10 – Carry out Oral Health Practitioner preventative practice</a:t>
            </a:r>
          </a:p>
          <a:p>
            <a:br>
              <a:rPr lang="en-GB" sz="1200" b="1" noProof="1">
                <a:solidFill>
                  <a:srgbClr val="3F4041"/>
                </a:solidFill>
                <a:latin typeface="Comfortaa SemiBold" pitchFamily="2" charset="0"/>
              </a:rPr>
            </a:br>
            <a:endParaRPr lang="en-GB" sz="1200" b="1" noProof="1">
              <a:solidFill>
                <a:srgbClr val="3F4041"/>
              </a:solidFill>
              <a:latin typeface="Comfortaa SemiBold" pitchFamily="2" charset="0"/>
            </a:endParaRPr>
          </a:p>
          <a:p>
            <a:endParaRPr lang="en-GB" sz="1200" b="1" noProof="1">
              <a:solidFill>
                <a:srgbClr val="3F4041"/>
              </a:solidFill>
              <a:latin typeface="Comfortaa SemiBold" pitchFamily="2" charset="0"/>
            </a:endParaRPr>
          </a:p>
          <a:p>
            <a:r>
              <a:rPr lang="en-GB" sz="1200" b="1" noProof="1">
                <a:solidFill>
                  <a:srgbClr val="3F4041"/>
                </a:solidFill>
                <a:latin typeface="Comfortaa SemiBold" pitchFamily="2" charset="0"/>
              </a:rPr>
              <a:t>Module 11 – </a:t>
            </a:r>
            <a:r>
              <a:rPr lang="en-GB" sz="1200" b="1" noProof="1">
                <a:solidFill>
                  <a:srgbClr val="3F4041"/>
                </a:solidFill>
                <a:latin typeface="Comfortaa" pitchFamily="2" charset="0"/>
              </a:rPr>
              <a:t>Understand preventative practice for </a:t>
            </a:r>
            <a:r>
              <a:rPr lang="en-GB" sz="1200" b="1" noProof="1">
                <a:solidFill>
                  <a:srgbClr val="3F4041"/>
                </a:solidFill>
                <a:latin typeface="Comfortaa SemiBold" pitchFamily="2" charset="0"/>
              </a:rPr>
              <a:t>Oral Health Practitioners</a:t>
            </a:r>
            <a:endParaRPr lang="en-GB" sz="1200" b="1" noProof="1">
              <a:solidFill>
                <a:srgbClr val="3F4041"/>
              </a:solidFill>
              <a:latin typeface="Comfortaa" pitchFamily="2" charset="0"/>
            </a:endParaRPr>
          </a:p>
          <a:p>
            <a:br>
              <a:rPr lang="en-GB" sz="1200" b="1" noProof="1">
                <a:solidFill>
                  <a:srgbClr val="3F4041"/>
                </a:solidFill>
                <a:latin typeface="Comfortaa SemiBold" pitchFamily="2" charset="0"/>
              </a:rPr>
            </a:br>
            <a:endParaRPr lang="en-GB" sz="1200" b="1" noProof="1">
              <a:solidFill>
                <a:srgbClr val="3F4041"/>
              </a:solidFill>
              <a:latin typeface="Comfortaa SemiBold" pitchFamily="2" charset="0"/>
            </a:endParaRPr>
          </a:p>
          <a:p>
            <a:endParaRPr lang="en-GB" sz="1200" b="1" noProof="1">
              <a:solidFill>
                <a:srgbClr val="3F4041"/>
              </a:solidFill>
              <a:latin typeface="Comfortaa SemiBold" pitchFamily="2" charset="0"/>
            </a:endParaRPr>
          </a:p>
          <a:p>
            <a:r>
              <a:rPr lang="en-GB" sz="1200" b="1" noProof="1">
                <a:solidFill>
                  <a:srgbClr val="3F4041"/>
                </a:solidFill>
                <a:latin typeface="Comfortaa SemiBold" pitchFamily="2" charset="0"/>
              </a:rPr>
              <a:t>Module 12 – Understanding the role of the Oral Health Practitioner</a:t>
            </a:r>
          </a:p>
        </p:txBody>
      </p:sp>
      <p:sp>
        <p:nvSpPr>
          <p:cNvPr id="4" name="Rounded Rectangle 3">
            <a:extLst>
              <a:ext uri="{FF2B5EF4-FFF2-40B4-BE49-F238E27FC236}">
                <a16:creationId xmlns:a16="http://schemas.microsoft.com/office/drawing/2014/main" id="{5EA5C8E8-8D8C-09F8-F599-0921692337FF}"/>
              </a:ext>
            </a:extLst>
          </p:cNvPr>
          <p:cNvSpPr/>
          <p:nvPr/>
        </p:nvSpPr>
        <p:spPr>
          <a:xfrm>
            <a:off x="722653" y="1776846"/>
            <a:ext cx="4164921" cy="548218"/>
          </a:xfrm>
          <a:prstGeom prst="roundRect">
            <a:avLst/>
          </a:prstGeom>
          <a:noFill/>
          <a:ln w="19050">
            <a:solidFill>
              <a:srgbClr val="9AC3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6" name="Rounded Rectangle 5">
            <a:extLst>
              <a:ext uri="{FF2B5EF4-FFF2-40B4-BE49-F238E27FC236}">
                <a16:creationId xmlns:a16="http://schemas.microsoft.com/office/drawing/2014/main" id="{2DA8452D-E7C5-34B8-2DB2-2DA53D6B5FCD}"/>
              </a:ext>
            </a:extLst>
          </p:cNvPr>
          <p:cNvSpPr/>
          <p:nvPr/>
        </p:nvSpPr>
        <p:spPr>
          <a:xfrm>
            <a:off x="717939" y="2507348"/>
            <a:ext cx="3926797" cy="548218"/>
          </a:xfrm>
          <a:prstGeom prst="roundRect">
            <a:avLst/>
          </a:prstGeom>
          <a:noFill/>
          <a:ln w="19050">
            <a:solidFill>
              <a:srgbClr val="9AC3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7" name="Rounded Rectangle 6">
            <a:extLst>
              <a:ext uri="{FF2B5EF4-FFF2-40B4-BE49-F238E27FC236}">
                <a16:creationId xmlns:a16="http://schemas.microsoft.com/office/drawing/2014/main" id="{6FFCB8C2-3A2C-9B17-231C-AFD12B1D3B3A}"/>
              </a:ext>
            </a:extLst>
          </p:cNvPr>
          <p:cNvSpPr/>
          <p:nvPr/>
        </p:nvSpPr>
        <p:spPr>
          <a:xfrm>
            <a:off x="717939" y="3220330"/>
            <a:ext cx="4084320" cy="582105"/>
          </a:xfrm>
          <a:prstGeom prst="roundRect">
            <a:avLst/>
          </a:prstGeom>
          <a:noFill/>
          <a:ln w="19050">
            <a:solidFill>
              <a:srgbClr val="9AC3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8" name="Rounded Rectangle 7">
            <a:extLst>
              <a:ext uri="{FF2B5EF4-FFF2-40B4-BE49-F238E27FC236}">
                <a16:creationId xmlns:a16="http://schemas.microsoft.com/office/drawing/2014/main" id="{61722714-F8BB-72B7-08ED-38BF0E15708F}"/>
              </a:ext>
            </a:extLst>
          </p:cNvPr>
          <p:cNvSpPr/>
          <p:nvPr/>
        </p:nvSpPr>
        <p:spPr>
          <a:xfrm>
            <a:off x="717940" y="3950833"/>
            <a:ext cx="3926796" cy="582106"/>
          </a:xfrm>
          <a:prstGeom prst="roundRect">
            <a:avLst/>
          </a:prstGeom>
          <a:noFill/>
          <a:ln w="19050">
            <a:solidFill>
              <a:srgbClr val="9AC3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9" name="Rounded Rectangle 8">
            <a:extLst>
              <a:ext uri="{FF2B5EF4-FFF2-40B4-BE49-F238E27FC236}">
                <a16:creationId xmlns:a16="http://schemas.microsoft.com/office/drawing/2014/main" id="{7F7FFC9F-0D0D-D27C-9658-FFBEA93BC4B7}"/>
              </a:ext>
            </a:extLst>
          </p:cNvPr>
          <p:cNvSpPr/>
          <p:nvPr/>
        </p:nvSpPr>
        <p:spPr>
          <a:xfrm>
            <a:off x="718905" y="4675150"/>
            <a:ext cx="3925831" cy="582106"/>
          </a:xfrm>
          <a:prstGeom prst="roundRect">
            <a:avLst/>
          </a:prstGeom>
          <a:noFill/>
          <a:ln w="19050">
            <a:solidFill>
              <a:srgbClr val="9AC3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10" name="Rounded Rectangle 9">
            <a:extLst>
              <a:ext uri="{FF2B5EF4-FFF2-40B4-BE49-F238E27FC236}">
                <a16:creationId xmlns:a16="http://schemas.microsoft.com/office/drawing/2014/main" id="{B2EFC167-83C5-59BE-D20F-16FEBE906EAE}"/>
              </a:ext>
            </a:extLst>
          </p:cNvPr>
          <p:cNvSpPr/>
          <p:nvPr/>
        </p:nvSpPr>
        <p:spPr>
          <a:xfrm>
            <a:off x="717939" y="5436184"/>
            <a:ext cx="3583128" cy="537709"/>
          </a:xfrm>
          <a:prstGeom prst="roundRect">
            <a:avLst/>
          </a:prstGeom>
          <a:noFill/>
          <a:ln w="19050">
            <a:solidFill>
              <a:srgbClr val="9AC3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11" name="Rounded Rectangle 10">
            <a:extLst>
              <a:ext uri="{FF2B5EF4-FFF2-40B4-BE49-F238E27FC236}">
                <a16:creationId xmlns:a16="http://schemas.microsoft.com/office/drawing/2014/main" id="{CCD48DB2-D95A-82DD-7DBC-994C8A3C8037}"/>
              </a:ext>
            </a:extLst>
          </p:cNvPr>
          <p:cNvSpPr/>
          <p:nvPr/>
        </p:nvSpPr>
        <p:spPr>
          <a:xfrm>
            <a:off x="6213763" y="1702149"/>
            <a:ext cx="5255584" cy="548217"/>
          </a:xfrm>
          <a:prstGeom prst="roundRect">
            <a:avLst/>
          </a:prstGeom>
          <a:noFill/>
          <a:ln w="19050">
            <a:solidFill>
              <a:srgbClr val="9AC3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13" name="Rounded Rectangle 12">
            <a:extLst>
              <a:ext uri="{FF2B5EF4-FFF2-40B4-BE49-F238E27FC236}">
                <a16:creationId xmlns:a16="http://schemas.microsoft.com/office/drawing/2014/main" id="{B336E4D0-3BFC-ABBA-70C1-67772FB5246D}"/>
              </a:ext>
            </a:extLst>
          </p:cNvPr>
          <p:cNvSpPr/>
          <p:nvPr/>
        </p:nvSpPr>
        <p:spPr>
          <a:xfrm>
            <a:off x="6213762" y="2432110"/>
            <a:ext cx="4982557" cy="548216"/>
          </a:xfrm>
          <a:prstGeom prst="roundRect">
            <a:avLst/>
          </a:prstGeom>
          <a:noFill/>
          <a:ln w="19050">
            <a:solidFill>
              <a:srgbClr val="9AC3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14" name="Rounded Rectangle 13">
            <a:extLst>
              <a:ext uri="{FF2B5EF4-FFF2-40B4-BE49-F238E27FC236}">
                <a16:creationId xmlns:a16="http://schemas.microsoft.com/office/drawing/2014/main" id="{A597FE6C-6A1D-7411-7D45-C9608123FC1B}"/>
              </a:ext>
            </a:extLst>
          </p:cNvPr>
          <p:cNvSpPr/>
          <p:nvPr/>
        </p:nvSpPr>
        <p:spPr>
          <a:xfrm>
            <a:off x="6201570" y="3109227"/>
            <a:ext cx="4994749" cy="619493"/>
          </a:xfrm>
          <a:prstGeom prst="roundRect">
            <a:avLst/>
          </a:prstGeom>
          <a:noFill/>
          <a:ln w="19050">
            <a:solidFill>
              <a:srgbClr val="9AC3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15" name="Rounded Rectangle 14">
            <a:extLst>
              <a:ext uri="{FF2B5EF4-FFF2-40B4-BE49-F238E27FC236}">
                <a16:creationId xmlns:a16="http://schemas.microsoft.com/office/drawing/2014/main" id="{1FF163A5-21EA-37DC-FCF8-C36CEF90AA48}"/>
              </a:ext>
            </a:extLst>
          </p:cNvPr>
          <p:cNvSpPr/>
          <p:nvPr/>
        </p:nvSpPr>
        <p:spPr>
          <a:xfrm>
            <a:off x="6201571" y="3857622"/>
            <a:ext cx="5267776" cy="619494"/>
          </a:xfrm>
          <a:prstGeom prst="roundRect">
            <a:avLst/>
          </a:prstGeom>
          <a:noFill/>
          <a:ln w="19050">
            <a:solidFill>
              <a:srgbClr val="9AC3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16" name="TextBox 15">
            <a:extLst>
              <a:ext uri="{FF2B5EF4-FFF2-40B4-BE49-F238E27FC236}">
                <a16:creationId xmlns:a16="http://schemas.microsoft.com/office/drawing/2014/main" id="{5B0A5F7F-CEC5-6264-E808-63E22AB3984A}"/>
              </a:ext>
            </a:extLst>
          </p:cNvPr>
          <p:cNvSpPr txBox="1"/>
          <p:nvPr/>
        </p:nvSpPr>
        <p:spPr>
          <a:xfrm>
            <a:off x="328170" y="434839"/>
            <a:ext cx="8044567" cy="954107"/>
          </a:xfrm>
          <a:prstGeom prst="rect">
            <a:avLst/>
          </a:prstGeom>
          <a:noFill/>
        </p:spPr>
        <p:txBody>
          <a:bodyPr wrap="square" rtlCol="0">
            <a:spAutoFit/>
          </a:bodyPr>
          <a:lstStyle/>
          <a:p>
            <a:r>
              <a:rPr lang="en-GB" sz="2800" b="1" noProof="1">
                <a:solidFill>
                  <a:srgbClr val="3F4041"/>
                </a:solidFill>
                <a:latin typeface="Comfortaa" pitchFamily="2" charset="0"/>
              </a:rPr>
              <a:t>Oral Health Practitioner</a:t>
            </a:r>
            <a:br>
              <a:rPr lang="en-GB" sz="2800" b="1" noProof="1">
                <a:solidFill>
                  <a:srgbClr val="3F4041"/>
                </a:solidFill>
                <a:latin typeface="Comfortaa" pitchFamily="2" charset="0"/>
              </a:rPr>
            </a:br>
            <a:r>
              <a:rPr lang="en-GB" sz="2800" b="1" noProof="1">
                <a:solidFill>
                  <a:srgbClr val="3F4041"/>
                </a:solidFill>
                <a:latin typeface="Comfortaa" pitchFamily="2" charset="0"/>
              </a:rPr>
              <a:t>Apprenticeship Level 4 </a:t>
            </a:r>
            <a:r>
              <a:rPr lang="en-GB" sz="2800" b="1" noProof="1">
                <a:solidFill>
                  <a:srgbClr val="9AC320"/>
                </a:solidFill>
                <a:latin typeface="Comfortaa" pitchFamily="2" charset="0"/>
              </a:rPr>
              <a:t>Course Syllabus</a:t>
            </a:r>
            <a:endParaRPr lang="en-GB" sz="2400" b="1" noProof="1">
              <a:solidFill>
                <a:srgbClr val="9AC320"/>
              </a:solidFill>
              <a:latin typeface="Comfortaa" pitchFamily="2" charset="0"/>
            </a:endParaRPr>
          </a:p>
        </p:txBody>
      </p:sp>
      <p:sp>
        <p:nvSpPr>
          <p:cNvPr id="17" name="Rounded Rectangle 16">
            <a:extLst>
              <a:ext uri="{FF2B5EF4-FFF2-40B4-BE49-F238E27FC236}">
                <a16:creationId xmlns:a16="http://schemas.microsoft.com/office/drawing/2014/main" id="{510C0A73-DB3D-5767-E7EE-26DDE622137D}"/>
              </a:ext>
            </a:extLst>
          </p:cNvPr>
          <p:cNvSpPr/>
          <p:nvPr/>
        </p:nvSpPr>
        <p:spPr>
          <a:xfrm>
            <a:off x="6163768" y="4606016"/>
            <a:ext cx="4758232" cy="569529"/>
          </a:xfrm>
          <a:prstGeom prst="roundRect">
            <a:avLst/>
          </a:prstGeom>
          <a:noFill/>
          <a:ln w="19050">
            <a:solidFill>
              <a:srgbClr val="9AC3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pic>
        <p:nvPicPr>
          <p:cNvPr id="18" name="Picture 17" descr="A blue and black logo&#10;&#10;AI-generated content may be incorrect.">
            <a:extLst>
              <a:ext uri="{FF2B5EF4-FFF2-40B4-BE49-F238E27FC236}">
                <a16:creationId xmlns:a16="http://schemas.microsoft.com/office/drawing/2014/main" id="{7A3BCA18-22F3-5E81-4531-A609A4EB49A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891348" y="368637"/>
            <a:ext cx="1818592" cy="589422"/>
          </a:xfrm>
          <a:prstGeom prst="rect">
            <a:avLst/>
          </a:prstGeom>
        </p:spPr>
      </p:pic>
    </p:spTree>
    <p:extLst>
      <p:ext uri="{BB962C8B-B14F-4D97-AF65-F5344CB8AC3E}">
        <p14:creationId xmlns:p14="http://schemas.microsoft.com/office/powerpoint/2010/main" val="209104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miling with a necklace&#10;&#10;AI-generated content may be incorrect.">
            <a:extLst>
              <a:ext uri="{FF2B5EF4-FFF2-40B4-BE49-F238E27FC236}">
                <a16:creationId xmlns:a16="http://schemas.microsoft.com/office/drawing/2014/main" id="{AC164A24-1BCA-2FD9-476B-7DD52DB8A41F}"/>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6614161" y="894575"/>
            <a:ext cx="5577840" cy="5963425"/>
          </a:xfrm>
          <a:prstGeom prst="rect">
            <a:avLst/>
          </a:prstGeom>
        </p:spPr>
      </p:pic>
      <p:pic>
        <p:nvPicPr>
          <p:cNvPr id="3" name="Picture 2" descr="Blue and black text on a black background&#10;&#10;AI-generated content may be incorrect.">
            <a:extLst>
              <a:ext uri="{FF2B5EF4-FFF2-40B4-BE49-F238E27FC236}">
                <a16:creationId xmlns:a16="http://schemas.microsoft.com/office/drawing/2014/main" id="{25F2EA2A-2593-D646-7479-1CD50425CB01}"/>
              </a:ext>
            </a:extLst>
          </p:cNvPr>
          <p:cNvPicPr>
            <a:picLocks noChangeAspect="1"/>
          </p:cNvPicPr>
          <p:nvPr/>
        </p:nvPicPr>
        <p:blipFill>
          <a:blip r:embed="rId3"/>
          <a:stretch>
            <a:fillRect/>
          </a:stretch>
        </p:blipFill>
        <p:spPr>
          <a:xfrm>
            <a:off x="521555" y="2194802"/>
            <a:ext cx="8907778" cy="1205564"/>
          </a:xfrm>
          <a:prstGeom prst="rect">
            <a:avLst/>
          </a:prstGeom>
        </p:spPr>
      </p:pic>
      <p:sp>
        <p:nvSpPr>
          <p:cNvPr id="8" name="TextBox 7">
            <a:extLst>
              <a:ext uri="{FF2B5EF4-FFF2-40B4-BE49-F238E27FC236}">
                <a16:creationId xmlns:a16="http://schemas.microsoft.com/office/drawing/2014/main" id="{D3F125B1-330A-EEF3-876D-F675BCC8349B}"/>
              </a:ext>
            </a:extLst>
          </p:cNvPr>
          <p:cNvSpPr txBox="1"/>
          <p:nvPr/>
        </p:nvSpPr>
        <p:spPr>
          <a:xfrm>
            <a:off x="432883" y="3787440"/>
            <a:ext cx="1558642" cy="707886"/>
          </a:xfrm>
          <a:prstGeom prst="rect">
            <a:avLst/>
          </a:prstGeom>
          <a:noFill/>
        </p:spPr>
        <p:txBody>
          <a:bodyPr wrap="square" rtlCol="0">
            <a:spAutoFit/>
          </a:bodyPr>
          <a:lstStyle/>
          <a:p>
            <a:r>
              <a:rPr lang="en-GB" sz="4000" b="1" noProof="1">
                <a:solidFill>
                  <a:srgbClr val="9AC320"/>
                </a:solidFill>
                <a:latin typeface="Comfortaa" pitchFamily="2" charset="0"/>
              </a:rPr>
              <a:t>99.6%</a:t>
            </a:r>
          </a:p>
        </p:txBody>
      </p:sp>
      <p:sp>
        <p:nvSpPr>
          <p:cNvPr id="9" name="TextBox 8">
            <a:extLst>
              <a:ext uri="{FF2B5EF4-FFF2-40B4-BE49-F238E27FC236}">
                <a16:creationId xmlns:a16="http://schemas.microsoft.com/office/drawing/2014/main" id="{BBE9ECF6-09B9-7DBF-52AD-AB5084917C46}"/>
              </a:ext>
            </a:extLst>
          </p:cNvPr>
          <p:cNvSpPr txBox="1"/>
          <p:nvPr/>
        </p:nvSpPr>
        <p:spPr>
          <a:xfrm>
            <a:off x="521555" y="4435714"/>
            <a:ext cx="1322335" cy="369332"/>
          </a:xfrm>
          <a:prstGeom prst="rect">
            <a:avLst/>
          </a:prstGeom>
          <a:noFill/>
        </p:spPr>
        <p:txBody>
          <a:bodyPr wrap="square" rtlCol="0">
            <a:spAutoFit/>
          </a:bodyPr>
          <a:lstStyle/>
          <a:p>
            <a:pPr algn="ctr"/>
            <a:r>
              <a:rPr lang="en-GB" noProof="1">
                <a:solidFill>
                  <a:srgbClr val="1E2B51"/>
                </a:solidFill>
                <a:latin typeface="Comfortaa Medium" pitchFamily="2" charset="0"/>
              </a:rPr>
              <a:t>Pass rate</a:t>
            </a:r>
          </a:p>
        </p:txBody>
      </p:sp>
      <p:sp>
        <p:nvSpPr>
          <p:cNvPr id="10" name="TextBox 9">
            <a:extLst>
              <a:ext uri="{FF2B5EF4-FFF2-40B4-BE49-F238E27FC236}">
                <a16:creationId xmlns:a16="http://schemas.microsoft.com/office/drawing/2014/main" id="{8B193A16-2C7D-274C-5075-5E78A0824343}"/>
              </a:ext>
            </a:extLst>
          </p:cNvPr>
          <p:cNvSpPr txBox="1"/>
          <p:nvPr/>
        </p:nvSpPr>
        <p:spPr>
          <a:xfrm>
            <a:off x="3344518" y="3737578"/>
            <a:ext cx="1163013" cy="784830"/>
          </a:xfrm>
          <a:prstGeom prst="rect">
            <a:avLst/>
          </a:prstGeom>
          <a:noFill/>
        </p:spPr>
        <p:txBody>
          <a:bodyPr wrap="square" rtlCol="0">
            <a:spAutoFit/>
          </a:bodyPr>
          <a:lstStyle/>
          <a:p>
            <a:pPr algn="ctr"/>
            <a:r>
              <a:rPr lang="en-GB" sz="4400" b="1" noProof="1">
                <a:solidFill>
                  <a:srgbClr val="934F9A"/>
                </a:solidFill>
                <a:latin typeface="Comfortaa" pitchFamily="2" charset="0"/>
              </a:rPr>
              <a:t>20+</a:t>
            </a:r>
          </a:p>
        </p:txBody>
      </p:sp>
      <p:sp>
        <p:nvSpPr>
          <p:cNvPr id="11" name="TextBox 10">
            <a:extLst>
              <a:ext uri="{FF2B5EF4-FFF2-40B4-BE49-F238E27FC236}">
                <a16:creationId xmlns:a16="http://schemas.microsoft.com/office/drawing/2014/main" id="{7EA17236-75F7-7A48-36C2-A273B51EFCAE}"/>
              </a:ext>
            </a:extLst>
          </p:cNvPr>
          <p:cNvSpPr txBox="1"/>
          <p:nvPr/>
        </p:nvSpPr>
        <p:spPr>
          <a:xfrm>
            <a:off x="2856685" y="4435714"/>
            <a:ext cx="2076302" cy="646331"/>
          </a:xfrm>
          <a:prstGeom prst="rect">
            <a:avLst/>
          </a:prstGeom>
          <a:noFill/>
        </p:spPr>
        <p:txBody>
          <a:bodyPr wrap="square" rtlCol="0">
            <a:spAutoFit/>
          </a:bodyPr>
          <a:lstStyle/>
          <a:p>
            <a:pPr algn="ctr"/>
            <a:r>
              <a:rPr lang="en-GB" noProof="1">
                <a:solidFill>
                  <a:srgbClr val="1E2B51"/>
                </a:solidFill>
                <a:latin typeface="Comfortaa Medium" pitchFamily="2" charset="0"/>
              </a:rPr>
              <a:t>Leading dental group partners</a:t>
            </a:r>
          </a:p>
        </p:txBody>
      </p:sp>
      <p:sp>
        <p:nvSpPr>
          <p:cNvPr id="12" name="TextBox 11">
            <a:extLst>
              <a:ext uri="{FF2B5EF4-FFF2-40B4-BE49-F238E27FC236}">
                <a16:creationId xmlns:a16="http://schemas.microsoft.com/office/drawing/2014/main" id="{CE4E2274-CC6C-998A-5420-44BF37D75EB9}"/>
              </a:ext>
            </a:extLst>
          </p:cNvPr>
          <p:cNvSpPr txBox="1"/>
          <p:nvPr/>
        </p:nvSpPr>
        <p:spPr>
          <a:xfrm>
            <a:off x="4932987" y="4877287"/>
            <a:ext cx="1163013" cy="784830"/>
          </a:xfrm>
          <a:prstGeom prst="rect">
            <a:avLst/>
          </a:prstGeom>
          <a:noFill/>
        </p:spPr>
        <p:txBody>
          <a:bodyPr wrap="square" rtlCol="0">
            <a:spAutoFit/>
          </a:bodyPr>
          <a:lstStyle/>
          <a:p>
            <a:pPr algn="ctr"/>
            <a:r>
              <a:rPr lang="en-GB" sz="4400" b="1" noProof="1">
                <a:solidFill>
                  <a:srgbClr val="EF8E23"/>
                </a:solidFill>
                <a:latin typeface="Comfortaa" pitchFamily="2" charset="0"/>
              </a:rPr>
              <a:t>30</a:t>
            </a:r>
          </a:p>
        </p:txBody>
      </p:sp>
      <p:sp>
        <p:nvSpPr>
          <p:cNvPr id="13" name="TextBox 12">
            <a:extLst>
              <a:ext uri="{FF2B5EF4-FFF2-40B4-BE49-F238E27FC236}">
                <a16:creationId xmlns:a16="http://schemas.microsoft.com/office/drawing/2014/main" id="{1F4732D0-70C3-E895-84F8-F9022C48EF5C}"/>
              </a:ext>
            </a:extLst>
          </p:cNvPr>
          <p:cNvSpPr txBox="1"/>
          <p:nvPr/>
        </p:nvSpPr>
        <p:spPr>
          <a:xfrm>
            <a:off x="4504742" y="5534573"/>
            <a:ext cx="2213474" cy="646331"/>
          </a:xfrm>
          <a:prstGeom prst="rect">
            <a:avLst/>
          </a:prstGeom>
          <a:noFill/>
        </p:spPr>
        <p:txBody>
          <a:bodyPr wrap="square" rtlCol="0">
            <a:spAutoFit/>
          </a:bodyPr>
          <a:lstStyle/>
          <a:p>
            <a:pPr algn="ctr"/>
            <a:r>
              <a:rPr lang="en-GB" noProof="1">
                <a:solidFill>
                  <a:srgbClr val="1E2B51"/>
                </a:solidFill>
                <a:latin typeface="Comfortaa Medium" pitchFamily="2" charset="0"/>
              </a:rPr>
              <a:t>Years of industry experience</a:t>
            </a:r>
          </a:p>
        </p:txBody>
      </p:sp>
      <p:pic>
        <p:nvPicPr>
          <p:cNvPr id="15" name="Picture 14" descr="A group of numbers and stars&#10;&#10;AI-generated content may be incorrect.">
            <a:extLst>
              <a:ext uri="{FF2B5EF4-FFF2-40B4-BE49-F238E27FC236}">
                <a16:creationId xmlns:a16="http://schemas.microsoft.com/office/drawing/2014/main" id="{B248603D-A7D5-B297-856E-2CE181CDE80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826399" y="282585"/>
            <a:ext cx="1134941" cy="469255"/>
          </a:xfrm>
          <a:prstGeom prst="rect">
            <a:avLst/>
          </a:prstGeom>
        </p:spPr>
      </p:pic>
      <p:pic>
        <p:nvPicPr>
          <p:cNvPr id="23" name="Picture 22" descr="A group of green squares with white stars&#10;&#10;AI-generated content may be incorrect.">
            <a:extLst>
              <a:ext uri="{FF2B5EF4-FFF2-40B4-BE49-F238E27FC236}">
                <a16:creationId xmlns:a16="http://schemas.microsoft.com/office/drawing/2014/main" id="{0EF560B3-C6C1-A613-951E-D92D8AF5794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377815" y="282585"/>
            <a:ext cx="1102891" cy="611990"/>
          </a:xfrm>
          <a:prstGeom prst="rect">
            <a:avLst/>
          </a:prstGeom>
        </p:spPr>
      </p:pic>
      <p:sp>
        <p:nvSpPr>
          <p:cNvPr id="2" name="TextBox 1">
            <a:extLst>
              <a:ext uri="{FF2B5EF4-FFF2-40B4-BE49-F238E27FC236}">
                <a16:creationId xmlns:a16="http://schemas.microsoft.com/office/drawing/2014/main" id="{E92208B9-CECE-EAC6-D425-DA4AE562096A}"/>
              </a:ext>
            </a:extLst>
          </p:cNvPr>
          <p:cNvSpPr txBox="1"/>
          <p:nvPr/>
        </p:nvSpPr>
        <p:spPr>
          <a:xfrm>
            <a:off x="1484330" y="4892676"/>
            <a:ext cx="1465774" cy="769441"/>
          </a:xfrm>
          <a:prstGeom prst="rect">
            <a:avLst/>
          </a:prstGeom>
          <a:noFill/>
        </p:spPr>
        <p:txBody>
          <a:bodyPr wrap="square" rtlCol="0">
            <a:spAutoFit/>
          </a:bodyPr>
          <a:lstStyle/>
          <a:p>
            <a:pPr algn="ctr"/>
            <a:r>
              <a:rPr lang="en-GB" sz="4400" b="1" noProof="1">
                <a:solidFill>
                  <a:srgbClr val="009FE3"/>
                </a:solidFill>
                <a:latin typeface="Comfortaa" pitchFamily="2" charset="0"/>
              </a:rPr>
              <a:t>140+</a:t>
            </a:r>
          </a:p>
        </p:txBody>
      </p:sp>
      <p:sp>
        <p:nvSpPr>
          <p:cNvPr id="5" name="TextBox 4">
            <a:extLst>
              <a:ext uri="{FF2B5EF4-FFF2-40B4-BE49-F238E27FC236}">
                <a16:creationId xmlns:a16="http://schemas.microsoft.com/office/drawing/2014/main" id="{5C4A52E6-7B35-BE5B-2EAC-D322F1E1B07C}"/>
              </a:ext>
            </a:extLst>
          </p:cNvPr>
          <p:cNvSpPr txBox="1"/>
          <p:nvPr/>
        </p:nvSpPr>
        <p:spPr>
          <a:xfrm>
            <a:off x="1062380" y="5540609"/>
            <a:ext cx="2213474" cy="646331"/>
          </a:xfrm>
          <a:prstGeom prst="rect">
            <a:avLst/>
          </a:prstGeom>
          <a:noFill/>
        </p:spPr>
        <p:txBody>
          <a:bodyPr wrap="square" rtlCol="0">
            <a:spAutoFit/>
          </a:bodyPr>
          <a:lstStyle/>
          <a:p>
            <a:pPr algn="ctr"/>
            <a:r>
              <a:rPr lang="en-GB" noProof="1">
                <a:solidFill>
                  <a:srgbClr val="1E2B51"/>
                </a:solidFill>
                <a:latin typeface="Comfortaa Medium" pitchFamily="2" charset="0"/>
              </a:rPr>
              <a:t>Hours online CPD modules</a:t>
            </a:r>
          </a:p>
        </p:txBody>
      </p:sp>
    </p:spTree>
    <p:extLst>
      <p:ext uri="{BB962C8B-B14F-4D97-AF65-F5344CB8AC3E}">
        <p14:creationId xmlns:p14="http://schemas.microsoft.com/office/powerpoint/2010/main" val="25147256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212E20-4A17-3C0A-642A-7A7A0872C002}"/>
              </a:ext>
            </a:extLst>
          </p:cNvPr>
          <p:cNvSpPr txBox="1"/>
          <p:nvPr/>
        </p:nvSpPr>
        <p:spPr>
          <a:xfrm>
            <a:off x="334789" y="389361"/>
            <a:ext cx="5831106" cy="954107"/>
          </a:xfrm>
          <a:prstGeom prst="rect">
            <a:avLst/>
          </a:prstGeom>
          <a:noFill/>
        </p:spPr>
        <p:txBody>
          <a:bodyPr wrap="square" rtlCol="0">
            <a:spAutoFit/>
          </a:bodyPr>
          <a:lstStyle/>
          <a:p>
            <a:r>
              <a:rPr lang="en-GB" sz="2800" b="1" noProof="1">
                <a:solidFill>
                  <a:schemeClr val="bg1"/>
                </a:solidFill>
                <a:latin typeface="Comfortaa" pitchFamily="2" charset="0"/>
              </a:rPr>
              <a:t>How will your practice benefit </a:t>
            </a:r>
            <a:br>
              <a:rPr lang="en-GB" sz="2800" b="1" noProof="1">
                <a:solidFill>
                  <a:schemeClr val="bg1"/>
                </a:solidFill>
                <a:latin typeface="Comfortaa" pitchFamily="2" charset="0"/>
              </a:rPr>
            </a:br>
            <a:r>
              <a:rPr lang="en-GB" sz="2800" b="1" noProof="1">
                <a:solidFill>
                  <a:schemeClr val="bg1"/>
                </a:solidFill>
                <a:latin typeface="Comfortaa" pitchFamily="2" charset="0"/>
              </a:rPr>
              <a:t>from this apprenticeship?</a:t>
            </a:r>
          </a:p>
        </p:txBody>
      </p:sp>
      <p:pic>
        <p:nvPicPr>
          <p:cNvPr id="3" name="Picture 2" descr="A white text on a black background&#10;&#10;AI-generated content may be incorrect.">
            <a:extLst>
              <a:ext uri="{FF2B5EF4-FFF2-40B4-BE49-F238E27FC236}">
                <a16:creationId xmlns:a16="http://schemas.microsoft.com/office/drawing/2014/main" id="{21F36195-E772-1A9D-4582-92CB8132F38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625398" y="325936"/>
            <a:ext cx="2231814" cy="743938"/>
          </a:xfrm>
          <a:prstGeom prst="rect">
            <a:avLst/>
          </a:prstGeom>
        </p:spPr>
      </p:pic>
      <p:sp>
        <p:nvSpPr>
          <p:cNvPr id="4" name="TextBox 3">
            <a:extLst>
              <a:ext uri="{FF2B5EF4-FFF2-40B4-BE49-F238E27FC236}">
                <a16:creationId xmlns:a16="http://schemas.microsoft.com/office/drawing/2014/main" id="{F8790425-EAA2-D5A0-340A-230742BFEFAC}"/>
              </a:ext>
            </a:extLst>
          </p:cNvPr>
          <p:cNvSpPr txBox="1"/>
          <p:nvPr/>
        </p:nvSpPr>
        <p:spPr>
          <a:xfrm>
            <a:off x="130826" y="2873303"/>
            <a:ext cx="2168368" cy="2985433"/>
          </a:xfrm>
          <a:prstGeom prst="rect">
            <a:avLst/>
          </a:prstGeom>
          <a:noFill/>
        </p:spPr>
        <p:txBody>
          <a:bodyPr wrap="square" rtlCol="0">
            <a:spAutoFit/>
          </a:bodyPr>
          <a:lstStyle/>
          <a:p>
            <a:pPr algn="ctr"/>
            <a:r>
              <a:rPr lang="en-GB" sz="1600" b="1" noProof="1">
                <a:solidFill>
                  <a:schemeClr val="bg1"/>
                </a:solidFill>
                <a:latin typeface="Comfortaa" pitchFamily="2" charset="0"/>
              </a:rPr>
              <a:t>Improved clinical efficiency</a:t>
            </a:r>
            <a:br>
              <a:rPr lang="en-GB" sz="1600" b="1" noProof="1">
                <a:latin typeface="Comfortaa" pitchFamily="2" charset="0"/>
              </a:rPr>
            </a:br>
            <a:endParaRPr lang="en-GB" sz="1600" b="1" noProof="1">
              <a:latin typeface="Comfortaa Medium" pitchFamily="2" charset="0"/>
            </a:endParaRPr>
          </a:p>
          <a:p>
            <a:pPr marL="285750" indent="-285750" algn="ctr">
              <a:buFont typeface="Arial" panose="020B0604020202020204" pitchFamily="34" charset="0"/>
              <a:buChar char="•"/>
            </a:pPr>
            <a:r>
              <a:rPr lang="en-GB" sz="1400" b="1" noProof="1">
                <a:solidFill>
                  <a:schemeClr val="bg1"/>
                </a:solidFill>
                <a:latin typeface="Comfortaa Medium" pitchFamily="2" charset="0"/>
              </a:rPr>
              <a:t>OHPs carry out oral hygiene instruction and preventative measures.</a:t>
            </a:r>
          </a:p>
          <a:p>
            <a:pPr marL="285750" indent="-285750" algn="ctr">
              <a:buFont typeface="Arial" panose="020B0604020202020204" pitchFamily="34" charset="0"/>
              <a:buChar char="•"/>
            </a:pPr>
            <a:r>
              <a:rPr lang="en-GB" sz="1400" b="1" noProof="1">
                <a:solidFill>
                  <a:schemeClr val="bg1"/>
                </a:solidFill>
                <a:latin typeface="Comfortaa Medium" pitchFamily="2" charset="0"/>
              </a:rPr>
              <a:t>Enables more efficient use of clinical time for complex procedures.</a:t>
            </a:r>
          </a:p>
        </p:txBody>
      </p:sp>
      <p:sp>
        <p:nvSpPr>
          <p:cNvPr id="5" name="Oval 4">
            <a:extLst>
              <a:ext uri="{FF2B5EF4-FFF2-40B4-BE49-F238E27FC236}">
                <a16:creationId xmlns:a16="http://schemas.microsoft.com/office/drawing/2014/main" id="{A85F10CD-BDAF-8F8E-E94C-B61A089803BF}"/>
              </a:ext>
            </a:extLst>
          </p:cNvPr>
          <p:cNvSpPr/>
          <p:nvPr/>
        </p:nvSpPr>
        <p:spPr>
          <a:xfrm>
            <a:off x="3011870" y="1643322"/>
            <a:ext cx="1034820" cy="1034820"/>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noProof="1"/>
          </a:p>
        </p:txBody>
      </p:sp>
      <p:sp>
        <p:nvSpPr>
          <p:cNvPr id="6" name="TextBox 5">
            <a:extLst>
              <a:ext uri="{FF2B5EF4-FFF2-40B4-BE49-F238E27FC236}">
                <a16:creationId xmlns:a16="http://schemas.microsoft.com/office/drawing/2014/main" id="{CB548D5B-06E6-83AC-A1FF-7095AABBA8AB}"/>
              </a:ext>
            </a:extLst>
          </p:cNvPr>
          <p:cNvSpPr txBox="1"/>
          <p:nvPr/>
        </p:nvSpPr>
        <p:spPr>
          <a:xfrm>
            <a:off x="2539779" y="2892431"/>
            <a:ext cx="1997038" cy="3508653"/>
          </a:xfrm>
          <a:prstGeom prst="rect">
            <a:avLst/>
          </a:prstGeom>
          <a:noFill/>
        </p:spPr>
        <p:txBody>
          <a:bodyPr wrap="square" rtlCol="0">
            <a:spAutoFit/>
          </a:bodyPr>
          <a:lstStyle/>
          <a:p>
            <a:pPr algn="ctr"/>
            <a:r>
              <a:rPr lang="en-GB" sz="1600" b="1" noProof="1">
                <a:solidFill>
                  <a:schemeClr val="bg1"/>
                </a:solidFill>
                <a:latin typeface="Comfortaa" pitchFamily="2" charset="0"/>
              </a:rPr>
              <a:t>Better patient access and community reach</a:t>
            </a:r>
            <a:br>
              <a:rPr lang="en-GB" b="1" noProof="1">
                <a:solidFill>
                  <a:schemeClr val="bg1"/>
                </a:solidFill>
                <a:latin typeface="Comfortaa" pitchFamily="2" charset="0"/>
              </a:rPr>
            </a:br>
            <a:endParaRPr lang="en-GB" b="1" noProof="1">
              <a:solidFill>
                <a:schemeClr val="bg1"/>
              </a:solidFill>
              <a:latin typeface="Comfortaa" pitchFamily="2" charset="0"/>
            </a:endParaRPr>
          </a:p>
          <a:p>
            <a:pPr marL="285750" indent="-285750" algn="ctr">
              <a:buFont typeface="Arial" panose="020B0604020202020204" pitchFamily="34" charset="0"/>
              <a:buChar char="•"/>
            </a:pPr>
            <a:r>
              <a:rPr lang="en-GB" sz="1400" b="1" noProof="1">
                <a:solidFill>
                  <a:schemeClr val="bg1"/>
                </a:solidFill>
                <a:latin typeface="Comfortaa" pitchFamily="2" charset="0"/>
              </a:rPr>
              <a:t>OHPs can work in schools, care homes, and local community settings.</a:t>
            </a:r>
          </a:p>
          <a:p>
            <a:pPr marL="285750" indent="-285750" algn="ctr">
              <a:buFont typeface="Arial" panose="020B0604020202020204" pitchFamily="34" charset="0"/>
              <a:buChar char="•"/>
            </a:pPr>
            <a:r>
              <a:rPr lang="en-GB" sz="1400" b="1" noProof="1">
                <a:solidFill>
                  <a:schemeClr val="bg1"/>
                </a:solidFill>
                <a:latin typeface="Comfortaa" pitchFamily="2" charset="0"/>
              </a:rPr>
              <a:t>Increase new patient flow to your practice and improve access to care.</a:t>
            </a:r>
          </a:p>
        </p:txBody>
      </p:sp>
      <p:sp>
        <p:nvSpPr>
          <p:cNvPr id="7" name="Oval 6">
            <a:extLst>
              <a:ext uri="{FF2B5EF4-FFF2-40B4-BE49-F238E27FC236}">
                <a16:creationId xmlns:a16="http://schemas.microsoft.com/office/drawing/2014/main" id="{FD0860E0-D184-70F6-FD24-4312CC54AC82}"/>
              </a:ext>
            </a:extLst>
          </p:cNvPr>
          <p:cNvSpPr/>
          <p:nvPr/>
        </p:nvSpPr>
        <p:spPr>
          <a:xfrm>
            <a:off x="815131" y="1643322"/>
            <a:ext cx="1034820" cy="1034820"/>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8" name="TextBox 7">
            <a:extLst>
              <a:ext uri="{FF2B5EF4-FFF2-40B4-BE49-F238E27FC236}">
                <a16:creationId xmlns:a16="http://schemas.microsoft.com/office/drawing/2014/main" id="{74508AC7-7C6C-1B09-892E-46EBF37E2203}"/>
              </a:ext>
            </a:extLst>
          </p:cNvPr>
          <p:cNvSpPr txBox="1"/>
          <p:nvPr/>
        </p:nvSpPr>
        <p:spPr>
          <a:xfrm>
            <a:off x="4847230" y="2929209"/>
            <a:ext cx="2184373" cy="3016210"/>
          </a:xfrm>
          <a:prstGeom prst="rect">
            <a:avLst/>
          </a:prstGeom>
          <a:noFill/>
        </p:spPr>
        <p:txBody>
          <a:bodyPr wrap="square" rtlCol="0">
            <a:spAutoFit/>
          </a:bodyPr>
          <a:lstStyle/>
          <a:p>
            <a:pPr algn="ctr"/>
            <a:r>
              <a:rPr lang="en-GB" sz="1600" b="1" noProof="1">
                <a:solidFill>
                  <a:schemeClr val="bg1"/>
                </a:solidFill>
                <a:latin typeface="Comfortaa" pitchFamily="2" charset="0"/>
              </a:rPr>
              <a:t>Cost-effective workforce development</a:t>
            </a:r>
          </a:p>
          <a:p>
            <a:pPr algn="ctr"/>
            <a:endParaRPr lang="en-GB" sz="1600" b="1" noProof="1">
              <a:solidFill>
                <a:schemeClr val="bg1"/>
              </a:solidFill>
              <a:latin typeface="Comfortaa" pitchFamily="2" charset="0"/>
            </a:endParaRPr>
          </a:p>
          <a:p>
            <a:pPr marL="285750" indent="-285750" algn="ctr">
              <a:buFont typeface="Arial" panose="020B0604020202020204" pitchFamily="34" charset="0"/>
              <a:buChar char="•"/>
            </a:pPr>
            <a:r>
              <a:rPr lang="en-GB" sz="1400" b="1" noProof="1">
                <a:solidFill>
                  <a:schemeClr val="bg1"/>
                </a:solidFill>
                <a:latin typeface="Comfortaa" pitchFamily="2" charset="0"/>
              </a:rPr>
              <a:t>Support staff development with a clear structured career</a:t>
            </a:r>
          </a:p>
          <a:p>
            <a:pPr algn="ctr"/>
            <a:r>
              <a:rPr lang="en-GB" sz="1400" b="1" noProof="1">
                <a:solidFill>
                  <a:schemeClr val="bg1"/>
                </a:solidFill>
                <a:latin typeface="Comfortaa" pitchFamily="2" charset="0"/>
              </a:rPr>
              <a:t>progression.</a:t>
            </a:r>
          </a:p>
          <a:p>
            <a:pPr marL="285750" indent="-285750" algn="ctr">
              <a:buFont typeface="Arial" panose="020B0604020202020204" pitchFamily="34" charset="0"/>
              <a:buChar char="•"/>
            </a:pPr>
            <a:r>
              <a:rPr lang="en-GB" sz="1400" b="1" noProof="1">
                <a:solidFill>
                  <a:schemeClr val="bg1"/>
                </a:solidFill>
                <a:latin typeface="Comfortaa" pitchFamily="2" charset="0"/>
              </a:rPr>
              <a:t>Retain skilled staff while expanding capabilities affordably, reducing recruitment costs.</a:t>
            </a:r>
          </a:p>
        </p:txBody>
      </p:sp>
      <p:sp>
        <p:nvSpPr>
          <p:cNvPr id="9" name="Oval 8">
            <a:extLst>
              <a:ext uri="{FF2B5EF4-FFF2-40B4-BE49-F238E27FC236}">
                <a16:creationId xmlns:a16="http://schemas.microsoft.com/office/drawing/2014/main" id="{27E746ED-83B2-5893-9E21-D71C9E8BFFB7}"/>
              </a:ext>
            </a:extLst>
          </p:cNvPr>
          <p:cNvSpPr/>
          <p:nvPr/>
        </p:nvSpPr>
        <p:spPr>
          <a:xfrm>
            <a:off x="10288147" y="1705708"/>
            <a:ext cx="1034820" cy="1034820"/>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noProof="1"/>
          </a:p>
        </p:txBody>
      </p:sp>
      <p:cxnSp>
        <p:nvCxnSpPr>
          <p:cNvPr id="10" name="Straight Connector 9">
            <a:extLst>
              <a:ext uri="{FF2B5EF4-FFF2-40B4-BE49-F238E27FC236}">
                <a16:creationId xmlns:a16="http://schemas.microsoft.com/office/drawing/2014/main" id="{FC981926-D2F6-7A87-FF2C-F6FBF32024EF}"/>
              </a:ext>
            </a:extLst>
          </p:cNvPr>
          <p:cNvCxnSpPr>
            <a:cxnSpLocks/>
          </p:cNvCxnSpPr>
          <p:nvPr/>
        </p:nvCxnSpPr>
        <p:spPr>
          <a:xfrm>
            <a:off x="2407048" y="1705708"/>
            <a:ext cx="47725" cy="4532099"/>
          </a:xfrm>
          <a:prstGeom prst="line">
            <a:avLst/>
          </a:prstGeom>
          <a:ln w="38100">
            <a:solidFill>
              <a:schemeClr val="bg1"/>
            </a:solidFill>
            <a:prstDash val="dash"/>
          </a:ln>
        </p:spPr>
        <p:style>
          <a:lnRef idx="2">
            <a:schemeClr val="accent1"/>
          </a:lnRef>
          <a:fillRef idx="0">
            <a:schemeClr val="accent1"/>
          </a:fillRef>
          <a:effectRef idx="1">
            <a:schemeClr val="accent1"/>
          </a:effectRef>
          <a:fontRef idx="minor">
            <a:schemeClr val="tx1"/>
          </a:fontRef>
        </p:style>
      </p:cxnSp>
      <p:pic>
        <p:nvPicPr>
          <p:cNvPr id="11" name="Picture 10" descr="A white line drawing of a tooth with a check mark&#10;&#10;AI-generated content may be incorrect.">
            <a:extLst>
              <a:ext uri="{FF2B5EF4-FFF2-40B4-BE49-F238E27FC236}">
                <a16:creationId xmlns:a16="http://schemas.microsoft.com/office/drawing/2014/main" id="{79634494-D49A-D5D8-397E-5CC744E72E8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31748" y="1829309"/>
            <a:ext cx="700879" cy="662846"/>
          </a:xfrm>
          <a:prstGeom prst="rect">
            <a:avLst/>
          </a:prstGeom>
        </p:spPr>
      </p:pic>
      <p:pic>
        <p:nvPicPr>
          <p:cNvPr id="12" name="Picture 11" descr="A white line on a black background&#10;&#10;AI-generated content may be incorrect.">
            <a:extLst>
              <a:ext uri="{FF2B5EF4-FFF2-40B4-BE49-F238E27FC236}">
                <a16:creationId xmlns:a16="http://schemas.microsoft.com/office/drawing/2014/main" id="{A33CAE3B-F49F-F41F-6D92-365788D5EFA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170215" y="1954711"/>
            <a:ext cx="718129" cy="412041"/>
          </a:xfrm>
          <a:prstGeom prst="rect">
            <a:avLst/>
          </a:prstGeom>
        </p:spPr>
      </p:pic>
      <p:pic>
        <p:nvPicPr>
          <p:cNvPr id="13" name="Picture 12" descr="A white line drawing of a tooth on a computer screen&#10;&#10;AI-generated content may be incorrect.">
            <a:extLst>
              <a:ext uri="{FF2B5EF4-FFF2-40B4-BE49-F238E27FC236}">
                <a16:creationId xmlns:a16="http://schemas.microsoft.com/office/drawing/2014/main" id="{FB3E7773-93A5-FCD4-5A13-016B8172901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672757" y="1920704"/>
            <a:ext cx="639893" cy="538490"/>
          </a:xfrm>
          <a:prstGeom prst="rect">
            <a:avLst/>
          </a:prstGeom>
        </p:spPr>
      </p:pic>
      <p:cxnSp>
        <p:nvCxnSpPr>
          <p:cNvPr id="14" name="Straight Connector 13">
            <a:extLst>
              <a:ext uri="{FF2B5EF4-FFF2-40B4-BE49-F238E27FC236}">
                <a16:creationId xmlns:a16="http://schemas.microsoft.com/office/drawing/2014/main" id="{1D6BC86B-C0F7-38A6-BD09-B4AB0F3B92C5}"/>
              </a:ext>
            </a:extLst>
          </p:cNvPr>
          <p:cNvCxnSpPr>
            <a:cxnSpLocks/>
          </p:cNvCxnSpPr>
          <p:nvPr/>
        </p:nvCxnSpPr>
        <p:spPr>
          <a:xfrm>
            <a:off x="4833603" y="1705708"/>
            <a:ext cx="0" cy="4485932"/>
          </a:xfrm>
          <a:prstGeom prst="line">
            <a:avLst/>
          </a:prstGeom>
          <a:ln w="38100">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D6A74AFA-729F-75AB-3BAA-9D92FE71B921}"/>
              </a:ext>
            </a:extLst>
          </p:cNvPr>
          <p:cNvSpPr txBox="1"/>
          <p:nvPr/>
        </p:nvSpPr>
        <p:spPr>
          <a:xfrm>
            <a:off x="7342016" y="2953986"/>
            <a:ext cx="2162764" cy="3447098"/>
          </a:xfrm>
          <a:prstGeom prst="rect">
            <a:avLst/>
          </a:prstGeom>
          <a:noFill/>
        </p:spPr>
        <p:txBody>
          <a:bodyPr wrap="square" rtlCol="0">
            <a:spAutoFit/>
          </a:bodyPr>
          <a:lstStyle/>
          <a:p>
            <a:pPr algn="ctr"/>
            <a:r>
              <a:rPr lang="en-GB" sz="1600" b="1" noProof="1">
                <a:solidFill>
                  <a:schemeClr val="bg1"/>
                </a:solidFill>
                <a:latin typeface="Comfortaa" pitchFamily="2" charset="0"/>
              </a:rPr>
              <a:t>Flexible commissioning</a:t>
            </a:r>
            <a:br>
              <a:rPr lang="en-GB" b="1" noProof="1">
                <a:solidFill>
                  <a:schemeClr val="bg1"/>
                </a:solidFill>
                <a:latin typeface="Comfortaa" pitchFamily="2" charset="0"/>
              </a:rPr>
            </a:br>
            <a:endParaRPr lang="en-GB" b="1" noProof="1">
              <a:solidFill>
                <a:schemeClr val="bg1"/>
              </a:solidFill>
              <a:latin typeface="Comfortaa" pitchFamily="2" charset="0"/>
            </a:endParaRPr>
          </a:p>
          <a:p>
            <a:pPr marL="285750" indent="-285750" algn="ctr">
              <a:buFont typeface="Arial" panose="020B0604020202020204" pitchFamily="34" charset="0"/>
              <a:buChar char="•"/>
            </a:pPr>
            <a:r>
              <a:rPr lang="en-GB" sz="1400" b="1" dirty="0">
                <a:solidFill>
                  <a:schemeClr val="bg1"/>
                </a:solidFill>
                <a:latin typeface="Comfortaa" pitchFamily="2" charset="0"/>
              </a:rPr>
              <a:t>Qualified OHPs can be paid for the work that they deliver in the community through flexible commissioning, making them a cost effective </a:t>
            </a:r>
            <a:br>
              <a:rPr lang="en-GB" sz="1400" b="1" dirty="0">
                <a:solidFill>
                  <a:schemeClr val="bg1"/>
                </a:solidFill>
                <a:latin typeface="Comfortaa" pitchFamily="2" charset="0"/>
              </a:rPr>
            </a:br>
            <a:r>
              <a:rPr lang="en-GB" sz="1400" b="1" dirty="0">
                <a:solidFill>
                  <a:schemeClr val="bg1"/>
                </a:solidFill>
                <a:latin typeface="Comfortaa" pitchFamily="2" charset="0"/>
              </a:rPr>
              <a:t>and impactful addition to </a:t>
            </a:r>
            <a:br>
              <a:rPr lang="en-GB" sz="1400" b="1" dirty="0">
                <a:solidFill>
                  <a:schemeClr val="bg1"/>
                </a:solidFill>
                <a:latin typeface="Comfortaa" pitchFamily="2" charset="0"/>
              </a:rPr>
            </a:br>
            <a:r>
              <a:rPr lang="en-GB" sz="1400" b="1" dirty="0">
                <a:solidFill>
                  <a:schemeClr val="bg1"/>
                </a:solidFill>
                <a:latin typeface="Comfortaa" pitchFamily="2" charset="0"/>
              </a:rPr>
              <a:t>your team.</a:t>
            </a:r>
            <a:endParaRPr lang="en-GB" sz="1100" b="1" noProof="1">
              <a:solidFill>
                <a:schemeClr val="bg1"/>
              </a:solidFill>
              <a:latin typeface="Comfortaa" pitchFamily="2" charset="0"/>
            </a:endParaRPr>
          </a:p>
        </p:txBody>
      </p:sp>
      <p:sp>
        <p:nvSpPr>
          <p:cNvPr id="16" name="TextBox 15">
            <a:extLst>
              <a:ext uri="{FF2B5EF4-FFF2-40B4-BE49-F238E27FC236}">
                <a16:creationId xmlns:a16="http://schemas.microsoft.com/office/drawing/2014/main" id="{A8205556-4F95-0234-C539-57699FD2D98F}"/>
              </a:ext>
            </a:extLst>
          </p:cNvPr>
          <p:cNvSpPr txBox="1"/>
          <p:nvPr/>
        </p:nvSpPr>
        <p:spPr>
          <a:xfrm>
            <a:off x="9705147" y="2953986"/>
            <a:ext cx="2192090" cy="2523768"/>
          </a:xfrm>
          <a:prstGeom prst="rect">
            <a:avLst/>
          </a:prstGeom>
          <a:noFill/>
        </p:spPr>
        <p:txBody>
          <a:bodyPr wrap="square" rtlCol="0">
            <a:spAutoFit/>
          </a:bodyPr>
          <a:lstStyle/>
          <a:p>
            <a:pPr algn="ctr"/>
            <a:r>
              <a:rPr lang="en-GB" sz="1600" b="1" noProof="1">
                <a:solidFill>
                  <a:schemeClr val="bg1"/>
                </a:solidFill>
                <a:latin typeface="Comfortaa" pitchFamily="2" charset="0"/>
              </a:rPr>
              <a:t>ROI</a:t>
            </a:r>
          </a:p>
          <a:p>
            <a:pPr algn="ctr"/>
            <a:endParaRPr lang="en-GB" sz="1600" b="1" noProof="1">
              <a:solidFill>
                <a:schemeClr val="bg1"/>
              </a:solidFill>
              <a:latin typeface="Comfortaa" pitchFamily="2" charset="0"/>
            </a:endParaRPr>
          </a:p>
          <a:p>
            <a:pPr marL="285750" indent="-285750" algn="ctr">
              <a:buFont typeface="Arial" panose="020B0604020202020204" pitchFamily="34" charset="0"/>
              <a:buChar char="•"/>
            </a:pPr>
            <a:r>
              <a:rPr lang="en-GB" sz="1400" b="1" dirty="0">
                <a:solidFill>
                  <a:schemeClr val="bg1"/>
                </a:solidFill>
                <a:latin typeface="Comfortaa" pitchFamily="2" charset="0"/>
              </a:rPr>
              <a:t>OHPs deliver oral health education within the wider community and are able to refer individuals back to your practice, increasing your patient pool.</a:t>
            </a:r>
            <a:endParaRPr lang="en-GB" sz="1400" b="1" noProof="1">
              <a:solidFill>
                <a:schemeClr val="bg1"/>
              </a:solidFill>
              <a:latin typeface="Comfortaa" pitchFamily="2" charset="0"/>
            </a:endParaRPr>
          </a:p>
        </p:txBody>
      </p:sp>
      <p:cxnSp>
        <p:nvCxnSpPr>
          <p:cNvPr id="17" name="Straight Connector 16">
            <a:extLst>
              <a:ext uri="{FF2B5EF4-FFF2-40B4-BE49-F238E27FC236}">
                <a16:creationId xmlns:a16="http://schemas.microsoft.com/office/drawing/2014/main" id="{0E739A4E-1253-840E-2CA9-FD0D4701646A}"/>
              </a:ext>
            </a:extLst>
          </p:cNvPr>
          <p:cNvCxnSpPr>
            <a:cxnSpLocks/>
          </p:cNvCxnSpPr>
          <p:nvPr/>
        </p:nvCxnSpPr>
        <p:spPr>
          <a:xfrm>
            <a:off x="9634384" y="1705708"/>
            <a:ext cx="34500" cy="4535755"/>
          </a:xfrm>
          <a:prstGeom prst="line">
            <a:avLst/>
          </a:prstGeom>
          <a:ln w="38100">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B2943802-D1CF-ACAC-C4C4-32D382424C49}"/>
              </a:ext>
            </a:extLst>
          </p:cNvPr>
          <p:cNvCxnSpPr>
            <a:cxnSpLocks/>
          </p:cNvCxnSpPr>
          <p:nvPr/>
        </p:nvCxnSpPr>
        <p:spPr>
          <a:xfrm>
            <a:off x="7226061" y="1705708"/>
            <a:ext cx="15866" cy="4535755"/>
          </a:xfrm>
          <a:prstGeom prst="line">
            <a:avLst/>
          </a:prstGeom>
          <a:ln w="38100">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23" name="Oval 22">
            <a:extLst>
              <a:ext uri="{FF2B5EF4-FFF2-40B4-BE49-F238E27FC236}">
                <a16:creationId xmlns:a16="http://schemas.microsoft.com/office/drawing/2014/main" id="{0AB3C08A-BDDE-494B-E4E5-91CA987ABD57}"/>
              </a:ext>
            </a:extLst>
          </p:cNvPr>
          <p:cNvSpPr/>
          <p:nvPr/>
        </p:nvSpPr>
        <p:spPr>
          <a:xfrm>
            <a:off x="5465142" y="1670319"/>
            <a:ext cx="1034820" cy="1034820"/>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noProof="1"/>
          </a:p>
        </p:txBody>
      </p:sp>
      <p:sp>
        <p:nvSpPr>
          <p:cNvPr id="24" name="Oval 23">
            <a:extLst>
              <a:ext uri="{FF2B5EF4-FFF2-40B4-BE49-F238E27FC236}">
                <a16:creationId xmlns:a16="http://schemas.microsoft.com/office/drawing/2014/main" id="{69FB0E02-56C5-6E34-FB1E-E1880C000B1B}"/>
              </a:ext>
            </a:extLst>
          </p:cNvPr>
          <p:cNvSpPr/>
          <p:nvPr/>
        </p:nvSpPr>
        <p:spPr>
          <a:xfrm>
            <a:off x="7918950" y="1673887"/>
            <a:ext cx="1034820" cy="1034820"/>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noProof="1"/>
          </a:p>
        </p:txBody>
      </p:sp>
      <p:pic>
        <p:nvPicPr>
          <p:cNvPr id="25" name="Picture 24" descr="A white line drawing of a person pointing at a tooth&#10;&#10;AI-generated content may be incorrect.">
            <a:extLst>
              <a:ext uri="{FF2B5EF4-FFF2-40B4-BE49-F238E27FC236}">
                <a16:creationId xmlns:a16="http://schemas.microsoft.com/office/drawing/2014/main" id="{EF9B80FB-0D34-E741-1B0B-DF668E5405C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108337" y="1895461"/>
            <a:ext cx="656045" cy="584346"/>
          </a:xfrm>
          <a:prstGeom prst="rect">
            <a:avLst/>
          </a:prstGeom>
        </p:spPr>
      </p:pic>
      <p:pic>
        <p:nvPicPr>
          <p:cNvPr id="26" name="Picture 25" descr="A black and white sign with a tooth on it&#10;&#10;AI-generated content may be incorrect.">
            <a:extLst>
              <a:ext uri="{FF2B5EF4-FFF2-40B4-BE49-F238E27FC236}">
                <a16:creationId xmlns:a16="http://schemas.microsoft.com/office/drawing/2014/main" id="{28B7DADA-D414-7D06-1497-68419A4EC114}"/>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557846" y="1872311"/>
            <a:ext cx="495647" cy="629885"/>
          </a:xfrm>
          <a:prstGeom prst="rect">
            <a:avLst/>
          </a:prstGeom>
        </p:spPr>
      </p:pic>
    </p:spTree>
    <p:extLst>
      <p:ext uri="{BB962C8B-B14F-4D97-AF65-F5344CB8AC3E}">
        <p14:creationId xmlns:p14="http://schemas.microsoft.com/office/powerpoint/2010/main" val="42107537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1B20B-805C-5E9A-9560-231366F52726}"/>
            </a:ext>
          </a:extLst>
        </p:cNvPr>
        <p:cNvGrpSpPr/>
        <p:nvPr/>
      </p:nvGrpSpPr>
      <p:grpSpPr>
        <a:xfrm>
          <a:off x="0" y="0"/>
          <a:ext cx="0" cy="0"/>
          <a:chOff x="0" y="0"/>
          <a:chExt cx="0" cy="0"/>
        </a:xfrm>
      </p:grpSpPr>
      <p:pic>
        <p:nvPicPr>
          <p:cNvPr id="11" name="Picture 10" descr="A person with her arms crossed&#10;&#10;AI-generated content may be incorrect.">
            <a:extLst>
              <a:ext uri="{FF2B5EF4-FFF2-40B4-BE49-F238E27FC236}">
                <a16:creationId xmlns:a16="http://schemas.microsoft.com/office/drawing/2014/main" id="{C5526B5D-CCB8-4FAB-B5D1-6E97036FD34D}"/>
              </a:ext>
            </a:extLst>
          </p:cNvPr>
          <p:cNvPicPr>
            <a:picLocks noChangeAspect="1"/>
          </p:cNvPicPr>
          <p:nvPr/>
        </p:nvPicPr>
        <p:blipFill>
          <a:blip r:embed="rId2"/>
          <a:stretch>
            <a:fillRect/>
          </a:stretch>
        </p:blipFill>
        <p:spPr>
          <a:xfrm>
            <a:off x="2667000" y="0"/>
            <a:ext cx="6858000" cy="6858000"/>
          </a:xfrm>
          <a:prstGeom prst="rect">
            <a:avLst/>
          </a:prstGeom>
        </p:spPr>
      </p:pic>
      <p:sp>
        <p:nvSpPr>
          <p:cNvPr id="3" name="TextBox 2">
            <a:extLst>
              <a:ext uri="{FF2B5EF4-FFF2-40B4-BE49-F238E27FC236}">
                <a16:creationId xmlns:a16="http://schemas.microsoft.com/office/drawing/2014/main" id="{E9829BBC-B41D-0F4D-8337-B9159FEC3F17}"/>
              </a:ext>
            </a:extLst>
          </p:cNvPr>
          <p:cNvSpPr txBox="1"/>
          <p:nvPr/>
        </p:nvSpPr>
        <p:spPr>
          <a:xfrm>
            <a:off x="1235963" y="3033552"/>
            <a:ext cx="972007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1">
                <a:ln>
                  <a:noFill/>
                </a:ln>
                <a:solidFill>
                  <a:prstClr val="white"/>
                </a:solidFill>
                <a:effectLst/>
                <a:uLnTx/>
                <a:uFillTx/>
                <a:latin typeface="Comfortaa" pitchFamily="2" charset="0"/>
                <a:ea typeface="+mn-ea"/>
                <a:cs typeface="+mn-cs"/>
              </a:rPr>
              <a:t>Dental Reception Excellence Apprenticeship Level 2</a:t>
            </a:r>
          </a:p>
        </p:txBody>
      </p:sp>
      <p:sp>
        <p:nvSpPr>
          <p:cNvPr id="4" name="Rounded Rectangle 3">
            <a:extLst>
              <a:ext uri="{FF2B5EF4-FFF2-40B4-BE49-F238E27FC236}">
                <a16:creationId xmlns:a16="http://schemas.microsoft.com/office/drawing/2014/main" id="{4ABAB4FC-2A9E-4819-843C-FC7E8EC434D7}"/>
              </a:ext>
            </a:extLst>
          </p:cNvPr>
          <p:cNvSpPr/>
          <p:nvPr/>
        </p:nvSpPr>
        <p:spPr>
          <a:xfrm>
            <a:off x="1235963" y="2871216"/>
            <a:ext cx="9645397" cy="1819656"/>
          </a:xfrm>
          <a:prstGeom prst="round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Aptos" panose="02110004020202020204"/>
              <a:ea typeface="+mn-ea"/>
              <a:cs typeface="+mn-cs"/>
            </a:endParaRPr>
          </a:p>
        </p:txBody>
      </p:sp>
      <p:pic>
        <p:nvPicPr>
          <p:cNvPr id="5" name="Picture 4" descr="A white text on a black background&#10;&#10;AI-generated content may be incorrect.">
            <a:extLst>
              <a:ext uri="{FF2B5EF4-FFF2-40B4-BE49-F238E27FC236}">
                <a16:creationId xmlns:a16="http://schemas.microsoft.com/office/drawing/2014/main" id="{644C509F-5C2B-D7E2-A2B1-225F31961E9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35803" y="325936"/>
            <a:ext cx="2231814" cy="743938"/>
          </a:xfrm>
          <a:prstGeom prst="rect">
            <a:avLst/>
          </a:prstGeom>
        </p:spPr>
      </p:pic>
      <p:sp>
        <p:nvSpPr>
          <p:cNvPr id="6" name="Oval 5">
            <a:extLst>
              <a:ext uri="{FF2B5EF4-FFF2-40B4-BE49-F238E27FC236}">
                <a16:creationId xmlns:a16="http://schemas.microsoft.com/office/drawing/2014/main" id="{8F20EC75-BC87-AC87-BDE2-4AD1503A0A65}"/>
              </a:ext>
            </a:extLst>
          </p:cNvPr>
          <p:cNvSpPr>
            <a:spLocks/>
          </p:cNvSpPr>
          <p:nvPr/>
        </p:nvSpPr>
        <p:spPr>
          <a:xfrm>
            <a:off x="828447" y="3918900"/>
            <a:ext cx="1458878" cy="1456284"/>
          </a:xfrm>
          <a:prstGeom prst="ellipse">
            <a:avLst/>
          </a:prstGeom>
          <a:solidFill>
            <a:srgbClr val="9AC320"/>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76305ABA-D363-6A93-97EF-3517FBB20085}"/>
              </a:ext>
            </a:extLst>
          </p:cNvPr>
          <p:cNvSpPr txBox="1">
            <a:spLocks/>
          </p:cNvSpPr>
          <p:nvPr/>
        </p:nvSpPr>
        <p:spPr>
          <a:xfrm>
            <a:off x="702766" y="4446987"/>
            <a:ext cx="171024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omfortaa" pitchFamily="2" charset="0"/>
                <a:ea typeface="+mn-ea"/>
                <a:cs typeface="+mn-cs"/>
              </a:rPr>
              <a:t>NEW</a:t>
            </a:r>
            <a:endParaRPr kumimoji="0" lang="en-GB" sz="1800" b="1" i="0" u="none" strike="noStrike" kern="1200" cap="none" spc="0" normalizeH="0" baseline="0" noProof="0" dirty="0">
              <a:ln>
                <a:noFill/>
              </a:ln>
              <a:solidFill>
                <a:prstClr val="white"/>
              </a:solidFill>
              <a:effectLst/>
              <a:uLnTx/>
              <a:uFillTx/>
              <a:latin typeface="Comfortaa" pitchFamily="2" charset="0"/>
              <a:ea typeface="+mn-ea"/>
              <a:cs typeface="+mn-cs"/>
            </a:endParaRPr>
          </a:p>
        </p:txBody>
      </p:sp>
      <p:pic>
        <p:nvPicPr>
          <p:cNvPr id="2" name="Picture 1" descr="A blue and white logo&#10;&#10;AI-generated content may be incorrect.">
            <a:extLst>
              <a:ext uri="{FF2B5EF4-FFF2-40B4-BE49-F238E27FC236}">
                <a16:creationId xmlns:a16="http://schemas.microsoft.com/office/drawing/2014/main" id="{AB2FCF10-B69D-DD94-1744-48408FB18F2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820656" y="-458698"/>
            <a:ext cx="2371344" cy="2371344"/>
          </a:xfrm>
          <a:prstGeom prst="rect">
            <a:avLst/>
          </a:prstGeom>
        </p:spPr>
      </p:pic>
    </p:spTree>
    <p:extLst>
      <p:ext uri="{BB962C8B-B14F-4D97-AF65-F5344CB8AC3E}">
        <p14:creationId xmlns:p14="http://schemas.microsoft.com/office/powerpoint/2010/main" val="277772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F0428-3955-C3C2-D206-3D0292BE269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415274A-E212-D793-CB44-6C8868B15884}"/>
              </a:ext>
            </a:extLst>
          </p:cNvPr>
          <p:cNvSpPr txBox="1"/>
          <p:nvPr/>
        </p:nvSpPr>
        <p:spPr>
          <a:xfrm>
            <a:off x="317780" y="354575"/>
            <a:ext cx="697894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noProof="1">
                <a:solidFill>
                  <a:srgbClr val="3F4041"/>
                </a:solidFill>
                <a:latin typeface="Comfortaa" pitchFamily="2" charset="0"/>
              </a:rPr>
              <a:t>Dental Reception Excellence </a:t>
            </a:r>
            <a:r>
              <a:rPr lang="en-GB" sz="2400" b="1" noProof="1">
                <a:solidFill>
                  <a:srgbClr val="EF8E23"/>
                </a:solidFill>
                <a:latin typeface="Comfortaa" pitchFamily="2" charset="0"/>
              </a:rPr>
              <a:t>Level 2</a:t>
            </a:r>
            <a:endParaRPr kumimoji="0" lang="en-GB" sz="2400" b="1" i="0" u="none" strike="noStrike" kern="1200" cap="none" spc="0" normalizeH="0" baseline="0" noProof="1">
              <a:ln>
                <a:noFill/>
              </a:ln>
              <a:solidFill>
                <a:srgbClr val="EF8E23"/>
              </a:solidFill>
              <a:effectLst/>
              <a:uLnTx/>
              <a:uFillTx/>
              <a:latin typeface="Comfortaa" pitchFamily="2" charset="0"/>
              <a:ea typeface="+mn-ea"/>
              <a:cs typeface="+mn-cs"/>
            </a:endParaRPr>
          </a:p>
        </p:txBody>
      </p:sp>
      <p:pic>
        <p:nvPicPr>
          <p:cNvPr id="7" name="Picture 6" descr="A blue and black logo&#10;&#10;AI-generated content may be incorrect.">
            <a:extLst>
              <a:ext uri="{FF2B5EF4-FFF2-40B4-BE49-F238E27FC236}">
                <a16:creationId xmlns:a16="http://schemas.microsoft.com/office/drawing/2014/main" id="{90F82D27-D958-16D6-048D-640467B229D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891348" y="368637"/>
            <a:ext cx="1818592" cy="589422"/>
          </a:xfrm>
          <a:prstGeom prst="rect">
            <a:avLst/>
          </a:prstGeom>
        </p:spPr>
      </p:pic>
      <p:sp>
        <p:nvSpPr>
          <p:cNvPr id="8" name="TextBox 7">
            <a:extLst>
              <a:ext uri="{FF2B5EF4-FFF2-40B4-BE49-F238E27FC236}">
                <a16:creationId xmlns:a16="http://schemas.microsoft.com/office/drawing/2014/main" id="{F681C80F-C6F2-6F64-B997-222D82E68C98}"/>
              </a:ext>
            </a:extLst>
          </p:cNvPr>
          <p:cNvSpPr txBox="1"/>
          <p:nvPr/>
        </p:nvSpPr>
        <p:spPr>
          <a:xfrm>
            <a:off x="457399" y="1643543"/>
            <a:ext cx="7495110" cy="4093428"/>
          </a:xfrm>
          <a:prstGeom prst="rect">
            <a:avLst/>
          </a:prstGeom>
          <a:noFill/>
        </p:spPr>
        <p:txBody>
          <a:bodyPr wrap="square" rtlCol="0">
            <a:spAutoFit/>
          </a:bodyPr>
          <a:lstStyle/>
          <a:p>
            <a:r>
              <a:rPr lang="en-GB" sz="2000" b="1" noProof="1">
                <a:solidFill>
                  <a:srgbClr val="3F4041"/>
                </a:solidFill>
                <a:latin typeface="Comfortaa" pitchFamily="2" charset="0"/>
              </a:rPr>
              <a:t>Based on </a:t>
            </a:r>
            <a:r>
              <a:rPr lang="en-GB" sz="2000" b="1" noProof="1">
                <a:solidFill>
                  <a:srgbClr val="EF8E23"/>
                </a:solidFill>
                <a:latin typeface="Comfortaa" pitchFamily="2" charset="0"/>
              </a:rPr>
              <a:t>extensive consultation </a:t>
            </a:r>
            <a:r>
              <a:rPr lang="en-GB" sz="2000" b="1" noProof="1">
                <a:solidFill>
                  <a:srgbClr val="3F4041"/>
                </a:solidFill>
                <a:latin typeface="Comfortaa" pitchFamily="2" charset="0"/>
              </a:rPr>
              <a:t>with dental employers and sector experts, the programme develops confident, capable Dental Receptionists who can support patient care, navigate clinical pathways and drive </a:t>
            </a:r>
            <a:r>
              <a:rPr lang="en-GB" sz="2000" b="1" noProof="1">
                <a:solidFill>
                  <a:srgbClr val="EF8E23"/>
                </a:solidFill>
                <a:latin typeface="Comfortaa" pitchFamily="2" charset="0"/>
              </a:rPr>
              <a:t>measurable benefits </a:t>
            </a:r>
            <a:r>
              <a:rPr lang="en-GB" sz="2000" b="1" noProof="1">
                <a:solidFill>
                  <a:srgbClr val="3F4041"/>
                </a:solidFill>
                <a:latin typeface="Comfortaa" pitchFamily="2" charset="0"/>
              </a:rPr>
              <a:t>for practices. </a:t>
            </a:r>
            <a:br>
              <a:rPr lang="en-GB" sz="2000" b="1" noProof="1">
                <a:solidFill>
                  <a:srgbClr val="3F4041"/>
                </a:solidFill>
                <a:latin typeface="Comfortaa" pitchFamily="2" charset="0"/>
              </a:rPr>
            </a:br>
            <a:endParaRPr lang="en-GB" sz="2000" b="1" noProof="1">
              <a:solidFill>
                <a:srgbClr val="3F4041"/>
              </a:solidFill>
              <a:latin typeface="Comfortaa" pitchFamily="2" charset="0"/>
            </a:endParaRPr>
          </a:p>
          <a:p>
            <a:pPr marL="342900" indent="-342900">
              <a:buFont typeface="Arial" panose="020B0604020202020204" pitchFamily="34" charset="0"/>
              <a:buChar char="•"/>
            </a:pPr>
            <a:r>
              <a:rPr lang="en-GB" sz="2000" b="1" noProof="1">
                <a:solidFill>
                  <a:srgbClr val="3F4041"/>
                </a:solidFill>
                <a:latin typeface="Comfortaa Medium" pitchFamily="2" charset="0"/>
              </a:rPr>
              <a:t>12 month programme </a:t>
            </a:r>
            <a:br>
              <a:rPr lang="en-GB" sz="2000" b="1" noProof="1">
                <a:solidFill>
                  <a:srgbClr val="3F4041"/>
                </a:solidFill>
                <a:latin typeface="Comfortaa Medium" pitchFamily="2" charset="0"/>
              </a:rPr>
            </a:br>
            <a:endParaRPr lang="en-GB" sz="2000" b="1" noProof="1">
              <a:solidFill>
                <a:srgbClr val="3F4041"/>
              </a:solidFill>
              <a:latin typeface="Comfortaa Medium" pitchFamily="2" charset="0"/>
            </a:endParaRPr>
          </a:p>
          <a:p>
            <a:pPr marL="342900" indent="-342900">
              <a:buFont typeface="Arial" panose="020B0604020202020204" pitchFamily="34" charset="0"/>
              <a:buChar char="•"/>
            </a:pPr>
            <a:r>
              <a:rPr lang="en-GB" sz="2000" b="1" dirty="0">
                <a:solidFill>
                  <a:srgbClr val="3F4041"/>
                </a:solidFill>
                <a:latin typeface="Comfortaa" pitchFamily="2" charset="0"/>
              </a:rPr>
              <a:t>Learners gain an understanding of </a:t>
            </a:r>
            <a:r>
              <a:rPr lang="en-GB" sz="2000" b="1" dirty="0">
                <a:solidFill>
                  <a:srgbClr val="EF8E23"/>
                </a:solidFill>
                <a:latin typeface="Comfortaa" pitchFamily="2" charset="0"/>
              </a:rPr>
              <a:t>key organisational policies</a:t>
            </a:r>
            <a:r>
              <a:rPr lang="en-GB" sz="2000" b="1" dirty="0">
                <a:solidFill>
                  <a:srgbClr val="3F4041"/>
                </a:solidFill>
                <a:latin typeface="Comfortaa" pitchFamily="2" charset="0"/>
              </a:rPr>
              <a:t>, </a:t>
            </a:r>
            <a:r>
              <a:rPr lang="en-GB" sz="2000" b="1" dirty="0">
                <a:solidFill>
                  <a:srgbClr val="EF8E23"/>
                </a:solidFill>
                <a:latin typeface="Comfortaa" pitchFamily="2" charset="0"/>
              </a:rPr>
              <a:t>relevant dental legislation</a:t>
            </a:r>
            <a:r>
              <a:rPr lang="en-GB" sz="2000" b="1" dirty="0">
                <a:solidFill>
                  <a:srgbClr val="3F4041"/>
                </a:solidFill>
                <a:latin typeface="Comfortaa" pitchFamily="2" charset="0"/>
              </a:rPr>
              <a:t>, and essential </a:t>
            </a:r>
            <a:r>
              <a:rPr lang="en-GB" sz="2000" b="1" dirty="0">
                <a:solidFill>
                  <a:srgbClr val="EF8E23"/>
                </a:solidFill>
                <a:latin typeface="Comfortaa" pitchFamily="2" charset="0"/>
              </a:rPr>
              <a:t>internal procedures</a:t>
            </a:r>
            <a:r>
              <a:rPr lang="en-GB" sz="2000" b="1" dirty="0">
                <a:solidFill>
                  <a:srgbClr val="3F4041"/>
                </a:solidFill>
                <a:latin typeface="Comfortaa" pitchFamily="2" charset="0"/>
              </a:rPr>
              <a:t>. Completion of the programme also develops core </a:t>
            </a:r>
            <a:r>
              <a:rPr lang="en-GB" sz="2000" b="1" dirty="0">
                <a:solidFill>
                  <a:srgbClr val="EF8E23"/>
                </a:solidFill>
                <a:latin typeface="Comfortaa" pitchFamily="2" charset="0"/>
              </a:rPr>
              <a:t>dental‑specific skills </a:t>
            </a:r>
            <a:r>
              <a:rPr lang="en-GB" sz="2000" b="1" dirty="0">
                <a:solidFill>
                  <a:srgbClr val="3F4041"/>
                </a:solidFill>
                <a:latin typeface="Comfortaa" pitchFamily="2" charset="0"/>
              </a:rPr>
              <a:t>needed to confidently perform the role of a Dental Receptionist. These include patient communication and foundational dental knowledge.</a:t>
            </a:r>
            <a:endParaRPr lang="en-GB" sz="2000" b="1" noProof="1">
              <a:solidFill>
                <a:srgbClr val="3F4041"/>
              </a:solidFill>
              <a:latin typeface="Comfortaa" pitchFamily="2" charset="0"/>
            </a:endParaRPr>
          </a:p>
        </p:txBody>
      </p:sp>
      <p:pic>
        <p:nvPicPr>
          <p:cNvPr id="9" name="Picture 8" descr="A person wearing a head scarf and holding a tablet&#10;&#10;AI-generated content may be incorrect.">
            <a:extLst>
              <a:ext uri="{FF2B5EF4-FFF2-40B4-BE49-F238E27FC236}">
                <a16:creationId xmlns:a16="http://schemas.microsoft.com/office/drawing/2014/main" id="{59EE01CD-5637-FB82-BE94-2834BCCB504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000320" y="1403928"/>
            <a:ext cx="5454072" cy="5454072"/>
          </a:xfrm>
          <a:prstGeom prst="rect">
            <a:avLst/>
          </a:prstGeom>
        </p:spPr>
      </p:pic>
    </p:spTree>
    <p:extLst>
      <p:ext uri="{BB962C8B-B14F-4D97-AF65-F5344CB8AC3E}">
        <p14:creationId xmlns:p14="http://schemas.microsoft.com/office/powerpoint/2010/main" val="27294713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8BBA5-290C-06C2-ADE3-CF7BBBC865AD}"/>
            </a:ext>
          </a:extLst>
        </p:cNvPr>
        <p:cNvGrpSpPr/>
        <p:nvPr/>
      </p:nvGrpSpPr>
      <p:grpSpPr>
        <a:xfrm>
          <a:off x="0" y="0"/>
          <a:ext cx="0" cy="0"/>
          <a:chOff x="0" y="0"/>
          <a:chExt cx="0" cy="0"/>
        </a:xfrm>
      </p:grpSpPr>
      <p:sp>
        <p:nvSpPr>
          <p:cNvPr id="22" name="TextBox 21">
            <a:extLst>
              <a:ext uri="{FF2B5EF4-FFF2-40B4-BE49-F238E27FC236}">
                <a16:creationId xmlns:a16="http://schemas.microsoft.com/office/drawing/2014/main" id="{A2F5DBBD-EDC5-C22F-C6CD-5E882FBF610B}"/>
              </a:ext>
            </a:extLst>
          </p:cNvPr>
          <p:cNvSpPr txBox="1"/>
          <p:nvPr/>
        </p:nvSpPr>
        <p:spPr>
          <a:xfrm>
            <a:off x="463296" y="1877387"/>
            <a:ext cx="5632704" cy="1938992"/>
          </a:xfrm>
          <a:prstGeom prst="rect">
            <a:avLst/>
          </a:prstGeom>
          <a:noFill/>
        </p:spPr>
        <p:txBody>
          <a:bodyPr wrap="square" rtlCol="0">
            <a:spAutoFit/>
          </a:bodyPr>
          <a:lstStyle/>
          <a:p>
            <a:endParaRPr lang="en-GB" sz="2000" b="1" noProof="1">
              <a:solidFill>
                <a:schemeClr val="bg1"/>
              </a:solidFill>
              <a:latin typeface="Comfortaa" pitchFamily="2" charset="0"/>
            </a:endParaRPr>
          </a:p>
          <a:p>
            <a:pPr marL="285750" indent="-285750">
              <a:buFont typeface="Arial" panose="020B0604020202020204" pitchFamily="34" charset="0"/>
              <a:buChar char="•"/>
            </a:pPr>
            <a:r>
              <a:rPr lang="en-GB" sz="2000" b="1" noProof="1">
                <a:solidFill>
                  <a:schemeClr val="bg1"/>
                </a:solidFill>
                <a:latin typeface="Comfortaa" pitchFamily="2" charset="0"/>
              </a:rPr>
              <a:t>Functional Skills is mandatory for all apprentices aged 16-18 unless exempt. For apprentices aged 19+, there is the option to opt out of the Functional Skills assessments, provided their employer agrees.</a:t>
            </a:r>
          </a:p>
        </p:txBody>
      </p:sp>
      <p:sp>
        <p:nvSpPr>
          <p:cNvPr id="23" name="Oval 22">
            <a:extLst>
              <a:ext uri="{FF2B5EF4-FFF2-40B4-BE49-F238E27FC236}">
                <a16:creationId xmlns:a16="http://schemas.microsoft.com/office/drawing/2014/main" id="{915B4C17-F3B7-C6AE-A5E2-A5B17B0F2BCA}"/>
              </a:ext>
            </a:extLst>
          </p:cNvPr>
          <p:cNvSpPr/>
          <p:nvPr/>
        </p:nvSpPr>
        <p:spPr>
          <a:xfrm>
            <a:off x="7408327" y="1877387"/>
            <a:ext cx="3470980" cy="3470980"/>
          </a:xfrm>
          <a:prstGeom prst="ellipse">
            <a:avLst/>
          </a:prstGeom>
          <a:noFill/>
          <a:ln w="38100">
            <a:solidFill>
              <a:schemeClr val="bg1"/>
            </a:solidFill>
            <a:prstDash val="solid"/>
            <a:extLst>
              <a:ext uri="{C807C97D-BFC1-408E-A445-0C87EB9F89A2}">
                <ask:lineSketchStyleProps xmlns:ask="http://schemas.microsoft.com/office/drawing/2018/sketchyshapes" sd="1219033472">
                  <a:custGeom>
                    <a:avLst/>
                    <a:gdLst>
                      <a:gd name="connsiteX0" fmla="*/ 0 w 3470980"/>
                      <a:gd name="connsiteY0" fmla="*/ 1735490 h 3470980"/>
                      <a:gd name="connsiteX1" fmla="*/ 1735490 w 3470980"/>
                      <a:gd name="connsiteY1" fmla="*/ 0 h 3470980"/>
                      <a:gd name="connsiteX2" fmla="*/ 3470980 w 3470980"/>
                      <a:gd name="connsiteY2" fmla="*/ 1735490 h 3470980"/>
                      <a:gd name="connsiteX3" fmla="*/ 1735490 w 3470980"/>
                      <a:gd name="connsiteY3" fmla="*/ 3470980 h 3470980"/>
                      <a:gd name="connsiteX4" fmla="*/ 0 w 3470980"/>
                      <a:gd name="connsiteY4" fmla="*/ 1735490 h 3470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0980" h="3470980" extrusionOk="0">
                        <a:moveTo>
                          <a:pt x="0" y="1735490"/>
                        </a:moveTo>
                        <a:cubicBezTo>
                          <a:pt x="-40097" y="752272"/>
                          <a:pt x="714820" y="23339"/>
                          <a:pt x="1735490" y="0"/>
                        </a:cubicBezTo>
                        <a:cubicBezTo>
                          <a:pt x="2888605" y="40974"/>
                          <a:pt x="3316361" y="781921"/>
                          <a:pt x="3470980" y="1735490"/>
                        </a:cubicBezTo>
                        <a:cubicBezTo>
                          <a:pt x="3444174" y="2720153"/>
                          <a:pt x="2675117" y="3575217"/>
                          <a:pt x="1735490" y="3470980"/>
                        </a:cubicBezTo>
                        <a:cubicBezTo>
                          <a:pt x="599803" y="3374029"/>
                          <a:pt x="39944" y="2713060"/>
                          <a:pt x="0" y="173549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24" name="TextBox 23">
            <a:extLst>
              <a:ext uri="{FF2B5EF4-FFF2-40B4-BE49-F238E27FC236}">
                <a16:creationId xmlns:a16="http://schemas.microsoft.com/office/drawing/2014/main" id="{52032642-8F01-7579-04B6-8CBB2638E3E1}"/>
              </a:ext>
            </a:extLst>
          </p:cNvPr>
          <p:cNvSpPr txBox="1"/>
          <p:nvPr/>
        </p:nvSpPr>
        <p:spPr>
          <a:xfrm>
            <a:off x="7662766" y="3105045"/>
            <a:ext cx="2962101" cy="1015663"/>
          </a:xfrm>
          <a:prstGeom prst="rect">
            <a:avLst/>
          </a:prstGeom>
          <a:noFill/>
        </p:spPr>
        <p:txBody>
          <a:bodyPr wrap="square" rtlCol="0">
            <a:spAutoFit/>
          </a:bodyPr>
          <a:lstStyle/>
          <a:p>
            <a:pPr algn="ctr"/>
            <a:r>
              <a:rPr lang="en-GB" sz="2000" b="1" noProof="1">
                <a:solidFill>
                  <a:schemeClr val="bg1"/>
                </a:solidFill>
                <a:latin typeface="Comfortaa" pitchFamily="2" charset="0"/>
              </a:rPr>
              <a:t>Enrol an apprentice on to our very first June 2026 cohort</a:t>
            </a:r>
          </a:p>
        </p:txBody>
      </p:sp>
      <p:sp>
        <p:nvSpPr>
          <p:cNvPr id="25" name="TextBox 24">
            <a:extLst>
              <a:ext uri="{FF2B5EF4-FFF2-40B4-BE49-F238E27FC236}">
                <a16:creationId xmlns:a16="http://schemas.microsoft.com/office/drawing/2014/main" id="{372AB24D-482A-674E-8E74-B1D6AE54FD78}"/>
              </a:ext>
            </a:extLst>
          </p:cNvPr>
          <p:cNvSpPr txBox="1"/>
          <p:nvPr/>
        </p:nvSpPr>
        <p:spPr>
          <a:xfrm>
            <a:off x="328170" y="434839"/>
            <a:ext cx="9209022" cy="892552"/>
          </a:xfrm>
          <a:prstGeom prst="rect">
            <a:avLst/>
          </a:prstGeom>
          <a:noFill/>
        </p:spPr>
        <p:txBody>
          <a:bodyPr wrap="square" rtlCol="0">
            <a:spAutoFit/>
          </a:bodyPr>
          <a:lstStyle/>
          <a:p>
            <a:r>
              <a:rPr lang="en-GB" sz="2800" b="1" noProof="1">
                <a:solidFill>
                  <a:schemeClr val="bg1"/>
                </a:solidFill>
                <a:latin typeface="Comfortaa" pitchFamily="2" charset="0"/>
              </a:rPr>
              <a:t>Dental Reception Excellence </a:t>
            </a:r>
            <a:br>
              <a:rPr lang="en-GB" sz="2800" b="1" noProof="1">
                <a:solidFill>
                  <a:schemeClr val="bg1"/>
                </a:solidFill>
                <a:latin typeface="Comfortaa" pitchFamily="2" charset="0"/>
              </a:rPr>
            </a:br>
            <a:r>
              <a:rPr lang="en-GB" sz="2400" b="1" noProof="1">
                <a:solidFill>
                  <a:schemeClr val="bg1"/>
                </a:solidFill>
                <a:latin typeface="Comfortaa" pitchFamily="2" charset="0"/>
              </a:rPr>
              <a:t>Level 2 </a:t>
            </a:r>
            <a:r>
              <a:rPr lang="en-GB" sz="2400" b="1" noProof="1">
                <a:solidFill>
                  <a:srgbClr val="1E2B51"/>
                </a:solidFill>
                <a:latin typeface="Comfortaa Medium" pitchFamily="2" charset="0"/>
              </a:rPr>
              <a:t>Entry Requirements</a:t>
            </a:r>
          </a:p>
        </p:txBody>
      </p:sp>
      <p:pic>
        <p:nvPicPr>
          <p:cNvPr id="27" name="Picture 26" descr="A white text on a black background&#10;&#10;AI-generated content may be incorrect.">
            <a:extLst>
              <a:ext uri="{FF2B5EF4-FFF2-40B4-BE49-F238E27FC236}">
                <a16:creationId xmlns:a16="http://schemas.microsoft.com/office/drawing/2014/main" id="{9A3E9600-7E5A-7F3F-23C7-6D841313395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625398" y="325936"/>
            <a:ext cx="2231814" cy="743938"/>
          </a:xfrm>
          <a:prstGeom prst="rect">
            <a:avLst/>
          </a:prstGeom>
        </p:spPr>
      </p:pic>
    </p:spTree>
    <p:extLst>
      <p:ext uri="{BB962C8B-B14F-4D97-AF65-F5344CB8AC3E}">
        <p14:creationId xmlns:p14="http://schemas.microsoft.com/office/powerpoint/2010/main" val="1764536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46574-1C3B-AFEF-F0FD-92451833801C}"/>
            </a:ext>
          </a:extLst>
        </p:cNvPr>
        <p:cNvGrpSpPr/>
        <p:nvPr/>
      </p:nvGrpSpPr>
      <p:grpSpPr>
        <a:xfrm>
          <a:off x="0" y="0"/>
          <a:ext cx="0" cy="0"/>
          <a:chOff x="0" y="0"/>
          <a:chExt cx="0" cy="0"/>
        </a:xfrm>
      </p:grpSpPr>
      <p:pic>
        <p:nvPicPr>
          <p:cNvPr id="2" name="Picture 1" descr="A blue and black logo&#10;&#10;AI-generated content may be incorrect.">
            <a:extLst>
              <a:ext uri="{FF2B5EF4-FFF2-40B4-BE49-F238E27FC236}">
                <a16:creationId xmlns:a16="http://schemas.microsoft.com/office/drawing/2014/main" id="{8A371100-F59B-81F9-9D32-69FAD9ED8F4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891348" y="368637"/>
            <a:ext cx="1818592" cy="589422"/>
          </a:xfrm>
          <a:prstGeom prst="rect">
            <a:avLst/>
          </a:prstGeom>
        </p:spPr>
      </p:pic>
      <p:sp>
        <p:nvSpPr>
          <p:cNvPr id="4" name="TextBox 3">
            <a:extLst>
              <a:ext uri="{FF2B5EF4-FFF2-40B4-BE49-F238E27FC236}">
                <a16:creationId xmlns:a16="http://schemas.microsoft.com/office/drawing/2014/main" id="{9FA65AD4-24B3-6871-EFC6-C7C672BC811F}"/>
              </a:ext>
            </a:extLst>
          </p:cNvPr>
          <p:cNvSpPr txBox="1"/>
          <p:nvPr/>
        </p:nvSpPr>
        <p:spPr>
          <a:xfrm>
            <a:off x="489217" y="1797660"/>
            <a:ext cx="8072891" cy="2123658"/>
          </a:xfrm>
          <a:prstGeom prst="rect">
            <a:avLst/>
          </a:prstGeom>
          <a:noFill/>
        </p:spPr>
        <p:txBody>
          <a:bodyPr wrap="square" rtlCol="0">
            <a:spAutoFit/>
          </a:bodyPr>
          <a:lstStyle/>
          <a:p>
            <a:r>
              <a:rPr lang="en-GB" sz="2000" b="1" noProof="1">
                <a:solidFill>
                  <a:srgbClr val="EF8E23"/>
                </a:solidFill>
                <a:latin typeface="Comfortaa SemiBold" pitchFamily="2" charset="0"/>
              </a:rPr>
              <a:t>Learners will gain the following learning outcomes:</a:t>
            </a:r>
          </a:p>
          <a:p>
            <a:endParaRPr lang="en-GB" sz="2000" b="1" noProof="1">
              <a:solidFill>
                <a:srgbClr val="3F4041"/>
              </a:solidFill>
              <a:latin typeface="Comfortaa SemiBold" pitchFamily="2" charset="0"/>
            </a:endParaRPr>
          </a:p>
          <a:p>
            <a:pPr marL="342900" indent="-342900">
              <a:buFont typeface="Arial" panose="020B0604020202020204" pitchFamily="34" charset="0"/>
              <a:buChar char="•"/>
            </a:pPr>
            <a:r>
              <a:rPr lang="en-GB" sz="2000" b="1" noProof="1">
                <a:solidFill>
                  <a:srgbClr val="3F4041"/>
                </a:solidFill>
                <a:latin typeface="Comfortaa SemiBold" pitchFamily="2" charset="0"/>
              </a:rPr>
              <a:t>An understanding of organisational policies</a:t>
            </a:r>
          </a:p>
          <a:p>
            <a:pPr marL="342900" indent="-342900">
              <a:buFont typeface="Arial" panose="020B0604020202020204" pitchFamily="34" charset="0"/>
              <a:buChar char="•"/>
            </a:pPr>
            <a:r>
              <a:rPr lang="en-GB" sz="2000" b="1" noProof="1">
                <a:solidFill>
                  <a:srgbClr val="3F4041"/>
                </a:solidFill>
                <a:latin typeface="Comfortaa SemiBold" pitchFamily="2" charset="0"/>
              </a:rPr>
              <a:t>Awareness of internal procedures</a:t>
            </a:r>
          </a:p>
          <a:p>
            <a:pPr marL="342900" indent="-342900">
              <a:buFont typeface="Arial" panose="020B0604020202020204" pitchFamily="34" charset="0"/>
              <a:buChar char="•"/>
            </a:pPr>
            <a:r>
              <a:rPr lang="en-GB" sz="2000" b="1" noProof="1">
                <a:solidFill>
                  <a:srgbClr val="3F4041"/>
                </a:solidFill>
                <a:latin typeface="Comfortaa SemiBold" pitchFamily="2" charset="0"/>
              </a:rPr>
              <a:t>Understanding of complaints processes</a:t>
            </a:r>
          </a:p>
          <a:p>
            <a:pPr marL="342900" indent="-342900">
              <a:buFont typeface="Arial" panose="020B0604020202020204" pitchFamily="34" charset="0"/>
              <a:buChar char="•"/>
            </a:pPr>
            <a:r>
              <a:rPr lang="en-GB" sz="2000" b="1" noProof="1">
                <a:solidFill>
                  <a:srgbClr val="3F4041"/>
                </a:solidFill>
                <a:latin typeface="Comfortaa SemiBold" pitchFamily="2" charset="0"/>
              </a:rPr>
              <a:t>Understanding of digital media policies</a:t>
            </a:r>
          </a:p>
          <a:p>
            <a:endParaRPr lang="en-GB" sz="1200" b="1" noProof="1">
              <a:solidFill>
                <a:srgbClr val="3F4041"/>
              </a:solidFill>
              <a:latin typeface="Comfortaa SemiBold" pitchFamily="2" charset="0"/>
            </a:endParaRPr>
          </a:p>
        </p:txBody>
      </p:sp>
      <p:sp>
        <p:nvSpPr>
          <p:cNvPr id="21" name="TextBox 20">
            <a:extLst>
              <a:ext uri="{FF2B5EF4-FFF2-40B4-BE49-F238E27FC236}">
                <a16:creationId xmlns:a16="http://schemas.microsoft.com/office/drawing/2014/main" id="{29C2A313-1994-ABA2-2A66-D1A841119067}"/>
              </a:ext>
            </a:extLst>
          </p:cNvPr>
          <p:cNvSpPr txBox="1"/>
          <p:nvPr/>
        </p:nvSpPr>
        <p:spPr>
          <a:xfrm>
            <a:off x="328170" y="434839"/>
            <a:ext cx="8344775" cy="892552"/>
          </a:xfrm>
          <a:prstGeom prst="rect">
            <a:avLst/>
          </a:prstGeom>
          <a:noFill/>
        </p:spPr>
        <p:txBody>
          <a:bodyPr wrap="square" rtlCol="0">
            <a:spAutoFit/>
          </a:bodyPr>
          <a:lstStyle/>
          <a:p>
            <a:r>
              <a:rPr lang="en-GB" sz="2800" b="1" noProof="1">
                <a:solidFill>
                  <a:srgbClr val="3F4041"/>
                </a:solidFill>
                <a:latin typeface="Comfortaa" pitchFamily="2" charset="0"/>
              </a:rPr>
              <a:t>Dental Reception Excellence Level 2 </a:t>
            </a:r>
            <a:r>
              <a:rPr lang="en-GB" sz="2400" b="1" noProof="1">
                <a:solidFill>
                  <a:srgbClr val="EF8E23"/>
                </a:solidFill>
                <a:latin typeface="Comfortaa" pitchFamily="2" charset="0"/>
              </a:rPr>
              <a:t>Learning outcomes</a:t>
            </a:r>
          </a:p>
        </p:txBody>
      </p:sp>
      <p:sp>
        <p:nvSpPr>
          <p:cNvPr id="25" name="TextBox 24">
            <a:extLst>
              <a:ext uri="{FF2B5EF4-FFF2-40B4-BE49-F238E27FC236}">
                <a16:creationId xmlns:a16="http://schemas.microsoft.com/office/drawing/2014/main" id="{ACAC7C08-490A-76AF-7CE7-15B0620F5FDE}"/>
              </a:ext>
            </a:extLst>
          </p:cNvPr>
          <p:cNvSpPr txBox="1"/>
          <p:nvPr/>
        </p:nvSpPr>
        <p:spPr>
          <a:xfrm>
            <a:off x="489218" y="4042097"/>
            <a:ext cx="5837692" cy="1631216"/>
          </a:xfrm>
          <a:prstGeom prst="rect">
            <a:avLst/>
          </a:prstGeom>
          <a:noFill/>
        </p:spPr>
        <p:txBody>
          <a:bodyPr wrap="square" rtlCol="0">
            <a:spAutoFit/>
          </a:bodyPr>
          <a:lstStyle/>
          <a:p>
            <a:r>
              <a:rPr lang="en-GB" sz="2000" b="1" noProof="1">
                <a:solidFill>
                  <a:srgbClr val="3F4041"/>
                </a:solidFill>
                <a:latin typeface="Comfortaa SemiBold" pitchFamily="2" charset="0"/>
              </a:rPr>
              <a:t>Completion of this programme will also develop the following key, </a:t>
            </a:r>
            <a:r>
              <a:rPr lang="en-GB" sz="2000" b="1" noProof="1">
                <a:solidFill>
                  <a:srgbClr val="EF8E23"/>
                </a:solidFill>
                <a:latin typeface="Comfortaa SemiBold" pitchFamily="2" charset="0"/>
              </a:rPr>
              <a:t>dental‑specific skills </a:t>
            </a:r>
            <a:r>
              <a:rPr lang="en-GB" sz="2000" b="1" noProof="1">
                <a:solidFill>
                  <a:srgbClr val="3F4041"/>
                </a:solidFill>
                <a:latin typeface="Comfortaa SemiBold" pitchFamily="2" charset="0"/>
              </a:rPr>
              <a:t>that enable learners to confidently perform the role of a Dental Receptionist within your practice:</a:t>
            </a:r>
            <a:endParaRPr lang="en-GB" sz="1200" b="1" noProof="1">
              <a:solidFill>
                <a:srgbClr val="3F4041"/>
              </a:solidFill>
              <a:latin typeface="Comfortaa SemiBold" pitchFamily="2" charset="0"/>
            </a:endParaRPr>
          </a:p>
        </p:txBody>
      </p:sp>
      <p:sp>
        <p:nvSpPr>
          <p:cNvPr id="26" name="TextBox 25">
            <a:extLst>
              <a:ext uri="{FF2B5EF4-FFF2-40B4-BE49-F238E27FC236}">
                <a16:creationId xmlns:a16="http://schemas.microsoft.com/office/drawing/2014/main" id="{41F9CA48-65DB-3367-6015-825DEDB3B5A3}"/>
              </a:ext>
            </a:extLst>
          </p:cNvPr>
          <p:cNvSpPr txBox="1"/>
          <p:nvPr/>
        </p:nvSpPr>
        <p:spPr>
          <a:xfrm>
            <a:off x="7287181" y="4183235"/>
            <a:ext cx="4084320" cy="1754326"/>
          </a:xfrm>
          <a:prstGeom prst="rect">
            <a:avLst/>
          </a:prstGeom>
          <a:noFill/>
        </p:spPr>
        <p:txBody>
          <a:bodyPr wrap="square" rtlCol="0">
            <a:spAutoFit/>
          </a:bodyPr>
          <a:lstStyle/>
          <a:p>
            <a:r>
              <a:rPr lang="en-GB" sz="1200" b="1" noProof="1">
                <a:solidFill>
                  <a:srgbClr val="3F4041"/>
                </a:solidFill>
                <a:latin typeface="Comfortaa SemiBold" pitchFamily="2" charset="0"/>
              </a:rPr>
              <a:t>Delivering an outstanding patient experience</a:t>
            </a:r>
          </a:p>
          <a:p>
            <a:endParaRPr lang="en-GB" sz="1200" b="1" noProof="1">
              <a:solidFill>
                <a:srgbClr val="3F4041"/>
              </a:solidFill>
              <a:latin typeface="Comfortaa SemiBold" pitchFamily="2" charset="0"/>
            </a:endParaRPr>
          </a:p>
          <a:p>
            <a:pPr marL="171450" indent="-171450">
              <a:buFont typeface="Arial" panose="020B0604020202020204" pitchFamily="34" charset="0"/>
              <a:buChar char="•"/>
            </a:pPr>
            <a:r>
              <a:rPr lang="en-GB" sz="1200" b="1" noProof="1">
                <a:solidFill>
                  <a:srgbClr val="3F4041"/>
                </a:solidFill>
                <a:latin typeface="Comfortaa SemiBold" pitchFamily="2" charset="0"/>
              </a:rPr>
              <a:t>Handling challenging conversations and complaints.</a:t>
            </a:r>
          </a:p>
          <a:p>
            <a:pPr marL="171450" indent="-171450">
              <a:buFont typeface="Arial" panose="020B0604020202020204" pitchFamily="34" charset="0"/>
              <a:buChar char="•"/>
            </a:pPr>
            <a:r>
              <a:rPr lang="en-GB" sz="1200" b="1" noProof="1">
                <a:solidFill>
                  <a:srgbClr val="3F4041"/>
                </a:solidFill>
                <a:latin typeface="Comfortaa SemiBold" pitchFamily="2" charset="0"/>
              </a:rPr>
              <a:t>Improving customer experience by managing expectations with clarity and confidence.</a:t>
            </a:r>
          </a:p>
          <a:p>
            <a:pPr marL="171450" indent="-171450">
              <a:buFont typeface="Arial" panose="020B0604020202020204" pitchFamily="34" charset="0"/>
              <a:buChar char="•"/>
            </a:pPr>
            <a:r>
              <a:rPr lang="en-GB" sz="1200" b="1" noProof="1">
                <a:solidFill>
                  <a:srgbClr val="3F4041"/>
                </a:solidFill>
                <a:latin typeface="Comfortaa SemiBold" pitchFamily="2" charset="0"/>
              </a:rPr>
              <a:t>Professional body language, call handling and email etiquette.</a:t>
            </a:r>
          </a:p>
          <a:p>
            <a:endParaRPr lang="en-GB" sz="1200" b="1" noProof="1">
              <a:solidFill>
                <a:srgbClr val="3F4041"/>
              </a:solidFill>
              <a:latin typeface="Comfortaa SemiBold" pitchFamily="2" charset="0"/>
            </a:endParaRPr>
          </a:p>
        </p:txBody>
      </p:sp>
      <p:sp>
        <p:nvSpPr>
          <p:cNvPr id="27" name="Rounded Rectangle 5">
            <a:extLst>
              <a:ext uri="{FF2B5EF4-FFF2-40B4-BE49-F238E27FC236}">
                <a16:creationId xmlns:a16="http://schemas.microsoft.com/office/drawing/2014/main" id="{A8442835-14B6-1A4E-95A7-61C120900862}"/>
              </a:ext>
            </a:extLst>
          </p:cNvPr>
          <p:cNvSpPr/>
          <p:nvPr/>
        </p:nvSpPr>
        <p:spPr>
          <a:xfrm>
            <a:off x="7206579" y="4122883"/>
            <a:ext cx="3950947" cy="372946"/>
          </a:xfrm>
          <a:prstGeom prst="roundRect">
            <a:avLst/>
          </a:prstGeom>
          <a:noFill/>
          <a:ln w="19050">
            <a:solidFill>
              <a:srgbClr val="EF8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3" name="Rounded Rectangle 5">
            <a:extLst>
              <a:ext uri="{FF2B5EF4-FFF2-40B4-BE49-F238E27FC236}">
                <a16:creationId xmlns:a16="http://schemas.microsoft.com/office/drawing/2014/main" id="{9706D425-7C2F-21E4-D74F-AB7140FDE4D3}"/>
              </a:ext>
            </a:extLst>
          </p:cNvPr>
          <p:cNvSpPr/>
          <p:nvPr/>
        </p:nvSpPr>
        <p:spPr>
          <a:xfrm>
            <a:off x="7287181" y="6050215"/>
            <a:ext cx="3950947" cy="372946"/>
          </a:xfrm>
          <a:prstGeom prst="roundRect">
            <a:avLst/>
          </a:prstGeom>
          <a:solidFill>
            <a:srgbClr val="EF8E23"/>
          </a:solidFill>
          <a:ln w="19050">
            <a:solidFill>
              <a:srgbClr val="EF8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5" name="TextBox 4">
            <a:extLst>
              <a:ext uri="{FF2B5EF4-FFF2-40B4-BE49-F238E27FC236}">
                <a16:creationId xmlns:a16="http://schemas.microsoft.com/office/drawing/2014/main" id="{FE7380CE-774C-D9FC-0A1C-2D29A54AA66E}"/>
              </a:ext>
            </a:extLst>
          </p:cNvPr>
          <p:cNvSpPr txBox="1"/>
          <p:nvPr/>
        </p:nvSpPr>
        <p:spPr>
          <a:xfrm>
            <a:off x="7534180" y="6095820"/>
            <a:ext cx="4084320" cy="461665"/>
          </a:xfrm>
          <a:prstGeom prst="rect">
            <a:avLst/>
          </a:prstGeom>
          <a:noFill/>
        </p:spPr>
        <p:txBody>
          <a:bodyPr wrap="square" rtlCol="0">
            <a:spAutoFit/>
          </a:bodyPr>
          <a:lstStyle/>
          <a:p>
            <a:r>
              <a:rPr lang="en-GB" sz="1200" b="1" noProof="1">
                <a:solidFill>
                  <a:srgbClr val="3F4041"/>
                </a:solidFill>
                <a:latin typeface="Comfortaa SemiBold" pitchFamily="2" charset="0"/>
              </a:rPr>
              <a:t>More dental skills on the next page </a:t>
            </a:r>
          </a:p>
          <a:p>
            <a:endParaRPr lang="en-GB" sz="1200" b="1" noProof="1">
              <a:solidFill>
                <a:srgbClr val="3F4041"/>
              </a:solidFill>
              <a:latin typeface="Comfortaa SemiBold" pitchFamily="2" charset="0"/>
            </a:endParaRPr>
          </a:p>
        </p:txBody>
      </p:sp>
      <p:cxnSp>
        <p:nvCxnSpPr>
          <p:cNvPr id="7" name="Straight Arrow Connector 6">
            <a:extLst>
              <a:ext uri="{FF2B5EF4-FFF2-40B4-BE49-F238E27FC236}">
                <a16:creationId xmlns:a16="http://schemas.microsoft.com/office/drawing/2014/main" id="{9658FEAF-7E87-33DE-3BFB-7D096D49781A}"/>
              </a:ext>
            </a:extLst>
          </p:cNvPr>
          <p:cNvCxnSpPr>
            <a:cxnSpLocks/>
          </p:cNvCxnSpPr>
          <p:nvPr/>
        </p:nvCxnSpPr>
        <p:spPr>
          <a:xfrm>
            <a:off x="10533888" y="6236688"/>
            <a:ext cx="266756" cy="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60774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AA285-3E4D-D01D-22A9-7EA9BBBE05E9}"/>
            </a:ext>
          </a:extLst>
        </p:cNvPr>
        <p:cNvGrpSpPr/>
        <p:nvPr/>
      </p:nvGrpSpPr>
      <p:grpSpPr>
        <a:xfrm>
          <a:off x="0" y="0"/>
          <a:ext cx="0" cy="0"/>
          <a:chOff x="0" y="0"/>
          <a:chExt cx="0" cy="0"/>
        </a:xfrm>
      </p:grpSpPr>
      <p:pic>
        <p:nvPicPr>
          <p:cNvPr id="2" name="Picture 1" descr="A blue and black logo&#10;&#10;AI-generated content may be incorrect.">
            <a:extLst>
              <a:ext uri="{FF2B5EF4-FFF2-40B4-BE49-F238E27FC236}">
                <a16:creationId xmlns:a16="http://schemas.microsoft.com/office/drawing/2014/main" id="{B30812FC-9D5F-550A-CB0A-0288C7036D6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891348" y="368637"/>
            <a:ext cx="1818592" cy="589422"/>
          </a:xfrm>
          <a:prstGeom prst="rect">
            <a:avLst/>
          </a:prstGeom>
        </p:spPr>
      </p:pic>
      <p:sp>
        <p:nvSpPr>
          <p:cNvPr id="21" name="TextBox 20">
            <a:extLst>
              <a:ext uri="{FF2B5EF4-FFF2-40B4-BE49-F238E27FC236}">
                <a16:creationId xmlns:a16="http://schemas.microsoft.com/office/drawing/2014/main" id="{3CAB5FB1-8E48-A293-AF80-C21F4F4ABBD8}"/>
              </a:ext>
            </a:extLst>
          </p:cNvPr>
          <p:cNvSpPr txBox="1"/>
          <p:nvPr/>
        </p:nvSpPr>
        <p:spPr>
          <a:xfrm>
            <a:off x="328170" y="434839"/>
            <a:ext cx="8344775" cy="892552"/>
          </a:xfrm>
          <a:prstGeom prst="rect">
            <a:avLst/>
          </a:prstGeom>
          <a:noFill/>
        </p:spPr>
        <p:txBody>
          <a:bodyPr wrap="square" rtlCol="0">
            <a:spAutoFit/>
          </a:bodyPr>
          <a:lstStyle/>
          <a:p>
            <a:r>
              <a:rPr lang="en-GB" sz="2800" b="1" noProof="1">
                <a:solidFill>
                  <a:srgbClr val="3F4041"/>
                </a:solidFill>
                <a:latin typeface="Comfortaa" pitchFamily="2" charset="0"/>
              </a:rPr>
              <a:t>Dental Reception Excellence Level 2 </a:t>
            </a:r>
            <a:r>
              <a:rPr lang="en-GB" sz="2400" b="1" noProof="1">
                <a:solidFill>
                  <a:srgbClr val="EF8E23"/>
                </a:solidFill>
                <a:latin typeface="Comfortaa" pitchFamily="2" charset="0"/>
              </a:rPr>
              <a:t>Learning outcomes</a:t>
            </a:r>
          </a:p>
        </p:txBody>
      </p:sp>
      <p:sp>
        <p:nvSpPr>
          <p:cNvPr id="6" name="TextBox 5">
            <a:extLst>
              <a:ext uri="{FF2B5EF4-FFF2-40B4-BE49-F238E27FC236}">
                <a16:creationId xmlns:a16="http://schemas.microsoft.com/office/drawing/2014/main" id="{E41FA918-B5C1-4A05-289A-F98F4C8FDC21}"/>
              </a:ext>
            </a:extLst>
          </p:cNvPr>
          <p:cNvSpPr txBox="1"/>
          <p:nvPr/>
        </p:nvSpPr>
        <p:spPr>
          <a:xfrm>
            <a:off x="609290" y="1930021"/>
            <a:ext cx="4084320" cy="1384995"/>
          </a:xfrm>
          <a:prstGeom prst="rect">
            <a:avLst/>
          </a:prstGeom>
          <a:noFill/>
        </p:spPr>
        <p:txBody>
          <a:bodyPr wrap="square" rtlCol="0">
            <a:spAutoFit/>
          </a:bodyPr>
          <a:lstStyle/>
          <a:p>
            <a:r>
              <a:rPr lang="en-GB" sz="1200" b="1" noProof="1">
                <a:solidFill>
                  <a:srgbClr val="3F4041"/>
                </a:solidFill>
                <a:latin typeface="Comfortaa SemiBold" pitchFamily="2" charset="0"/>
              </a:rPr>
              <a:t>Confidently managing the dental patient journey</a:t>
            </a:r>
          </a:p>
          <a:p>
            <a:endParaRPr lang="en-GB" sz="1200" b="1" noProof="1">
              <a:solidFill>
                <a:srgbClr val="3F4041"/>
              </a:solidFill>
              <a:latin typeface="Comfortaa SemiBold" pitchFamily="2" charset="0"/>
            </a:endParaRPr>
          </a:p>
          <a:p>
            <a:pPr marL="171450" indent="-171450">
              <a:buFont typeface="Arial" panose="020B0604020202020204" pitchFamily="34" charset="0"/>
              <a:buChar char="•"/>
            </a:pPr>
            <a:r>
              <a:rPr lang="en-GB" sz="1200" b="1" noProof="1">
                <a:solidFill>
                  <a:srgbClr val="3F4041"/>
                </a:solidFill>
                <a:latin typeface="Comfortaa SemiBold" pitchFamily="2" charset="0"/>
              </a:rPr>
              <a:t>Awareness of dental terminology and treatment pathways.</a:t>
            </a:r>
          </a:p>
          <a:p>
            <a:pPr marL="171450" indent="-171450">
              <a:buFont typeface="Arial" panose="020B0604020202020204" pitchFamily="34" charset="0"/>
              <a:buChar char="•"/>
            </a:pPr>
            <a:r>
              <a:rPr lang="en-GB" sz="1200" b="1" noProof="1">
                <a:solidFill>
                  <a:srgbClr val="3F4041"/>
                </a:solidFill>
                <a:latin typeface="Comfortaa SemiBold" pitchFamily="2" charset="0"/>
              </a:rPr>
              <a:t>Understanding referrals and clinical roles.</a:t>
            </a:r>
          </a:p>
          <a:p>
            <a:pPr marL="171450" indent="-171450">
              <a:buFont typeface="Arial" panose="020B0604020202020204" pitchFamily="34" charset="0"/>
              <a:buChar char="•"/>
            </a:pPr>
            <a:r>
              <a:rPr lang="en-GB" sz="1200" b="1" noProof="1">
                <a:solidFill>
                  <a:srgbClr val="3F4041"/>
                </a:solidFill>
                <a:latin typeface="Comfortaa SemiBold" pitchFamily="2" charset="0"/>
              </a:rPr>
              <a:t>Awareness of NHS, private and mixed practice models.</a:t>
            </a:r>
          </a:p>
        </p:txBody>
      </p:sp>
      <p:sp>
        <p:nvSpPr>
          <p:cNvPr id="7" name="Rounded Rectangle 5">
            <a:extLst>
              <a:ext uri="{FF2B5EF4-FFF2-40B4-BE49-F238E27FC236}">
                <a16:creationId xmlns:a16="http://schemas.microsoft.com/office/drawing/2014/main" id="{5574A316-A775-D73D-0EC8-BC30694444BA}"/>
              </a:ext>
            </a:extLst>
          </p:cNvPr>
          <p:cNvSpPr/>
          <p:nvPr/>
        </p:nvSpPr>
        <p:spPr>
          <a:xfrm>
            <a:off x="528688" y="1869669"/>
            <a:ext cx="4246512" cy="372946"/>
          </a:xfrm>
          <a:prstGeom prst="roundRect">
            <a:avLst/>
          </a:prstGeom>
          <a:noFill/>
          <a:ln w="19050">
            <a:solidFill>
              <a:srgbClr val="EF8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8" name="TextBox 7">
            <a:extLst>
              <a:ext uri="{FF2B5EF4-FFF2-40B4-BE49-F238E27FC236}">
                <a16:creationId xmlns:a16="http://schemas.microsoft.com/office/drawing/2014/main" id="{F4778361-1FE3-C986-50C2-694612306951}"/>
              </a:ext>
            </a:extLst>
          </p:cNvPr>
          <p:cNvSpPr txBox="1"/>
          <p:nvPr/>
        </p:nvSpPr>
        <p:spPr>
          <a:xfrm>
            <a:off x="609290" y="3759181"/>
            <a:ext cx="4084320" cy="1938992"/>
          </a:xfrm>
          <a:prstGeom prst="rect">
            <a:avLst/>
          </a:prstGeom>
          <a:noFill/>
        </p:spPr>
        <p:txBody>
          <a:bodyPr wrap="square" rtlCol="0">
            <a:spAutoFit/>
          </a:bodyPr>
          <a:lstStyle/>
          <a:p>
            <a:r>
              <a:rPr lang="en-GB" sz="1200" b="1" noProof="1">
                <a:solidFill>
                  <a:srgbClr val="3F4041"/>
                </a:solidFill>
                <a:latin typeface="Comfortaa SemiBold" pitchFamily="2" charset="0"/>
              </a:rPr>
              <a:t>Commercial awareness (Ethical influencing)</a:t>
            </a:r>
          </a:p>
          <a:p>
            <a:endParaRPr lang="en-GB" sz="1200" b="1" noProof="1">
              <a:solidFill>
                <a:srgbClr val="3F4041"/>
              </a:solidFill>
              <a:latin typeface="Comfortaa SemiBold" pitchFamily="2" charset="0"/>
            </a:endParaRPr>
          </a:p>
          <a:p>
            <a:pPr marL="171450" indent="-171450">
              <a:buFont typeface="Arial" panose="020B0604020202020204" pitchFamily="34" charset="0"/>
              <a:buChar char="•"/>
            </a:pPr>
            <a:r>
              <a:rPr lang="en-GB" sz="1200" b="1" noProof="1">
                <a:solidFill>
                  <a:srgbClr val="3F4041"/>
                </a:solidFill>
                <a:latin typeface="Comfortaa SemiBold" pitchFamily="2" charset="0"/>
              </a:rPr>
              <a:t>Protecting chair time utilisation and managing cancellations.</a:t>
            </a:r>
          </a:p>
          <a:p>
            <a:pPr marL="171450" indent="-171450">
              <a:buFont typeface="Arial" panose="020B0604020202020204" pitchFamily="34" charset="0"/>
              <a:buChar char="•"/>
            </a:pPr>
            <a:r>
              <a:rPr lang="en-GB" sz="1200" b="1" noProof="1">
                <a:solidFill>
                  <a:srgbClr val="3F4041"/>
                </a:solidFill>
                <a:latin typeface="Comfortaa SemiBold" pitchFamily="2" charset="0"/>
              </a:rPr>
              <a:t>Reinforcing clinician recommendations.</a:t>
            </a:r>
          </a:p>
          <a:p>
            <a:pPr marL="171450" indent="-171450">
              <a:buFont typeface="Arial" panose="020B0604020202020204" pitchFamily="34" charset="0"/>
              <a:buChar char="•"/>
            </a:pPr>
            <a:r>
              <a:rPr lang="en-GB" sz="1200" b="1" noProof="1">
                <a:solidFill>
                  <a:srgbClr val="3F4041"/>
                </a:solidFill>
                <a:latin typeface="Comfortaa SemiBold" pitchFamily="2" charset="0"/>
              </a:rPr>
              <a:t>Presenting membership plans, private options and elective treatments.</a:t>
            </a:r>
          </a:p>
          <a:p>
            <a:pPr marL="171450" indent="-171450">
              <a:buFont typeface="Arial" panose="020B0604020202020204" pitchFamily="34" charset="0"/>
              <a:buChar char="•"/>
            </a:pPr>
            <a:r>
              <a:rPr lang="en-GB" sz="1200" b="1" noProof="1">
                <a:solidFill>
                  <a:srgbClr val="3F4041"/>
                </a:solidFill>
                <a:latin typeface="Comfortaa SemiBold" pitchFamily="2" charset="0"/>
              </a:rPr>
              <a:t>Driving measurable benefits for practices.</a:t>
            </a:r>
          </a:p>
          <a:p>
            <a:pPr marL="171450" indent="-171450">
              <a:buFont typeface="Arial" panose="020B0604020202020204" pitchFamily="34" charset="0"/>
              <a:buChar char="•"/>
            </a:pPr>
            <a:r>
              <a:rPr lang="en-GB" sz="1200" b="1" noProof="1">
                <a:solidFill>
                  <a:srgbClr val="3F4041"/>
                </a:solidFill>
                <a:latin typeface="Comfortaa SemiBold" pitchFamily="2" charset="0"/>
              </a:rPr>
              <a:t>Promoting products, services, customer care and offering patient choice.</a:t>
            </a:r>
          </a:p>
        </p:txBody>
      </p:sp>
      <p:sp>
        <p:nvSpPr>
          <p:cNvPr id="9" name="Rounded Rectangle 5">
            <a:extLst>
              <a:ext uri="{FF2B5EF4-FFF2-40B4-BE49-F238E27FC236}">
                <a16:creationId xmlns:a16="http://schemas.microsoft.com/office/drawing/2014/main" id="{71FC0A5D-34A9-4F17-1419-52768F9B4987}"/>
              </a:ext>
            </a:extLst>
          </p:cNvPr>
          <p:cNvSpPr/>
          <p:nvPr/>
        </p:nvSpPr>
        <p:spPr>
          <a:xfrm>
            <a:off x="528688" y="3698829"/>
            <a:ext cx="3950947" cy="372946"/>
          </a:xfrm>
          <a:prstGeom prst="roundRect">
            <a:avLst/>
          </a:prstGeom>
          <a:noFill/>
          <a:ln w="19050">
            <a:solidFill>
              <a:srgbClr val="EF8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10" name="TextBox 9">
            <a:extLst>
              <a:ext uri="{FF2B5EF4-FFF2-40B4-BE49-F238E27FC236}">
                <a16:creationId xmlns:a16="http://schemas.microsoft.com/office/drawing/2014/main" id="{37A81180-8162-0CA5-C72A-87B0D0FB5C73}"/>
              </a:ext>
            </a:extLst>
          </p:cNvPr>
          <p:cNvSpPr txBox="1"/>
          <p:nvPr/>
        </p:nvSpPr>
        <p:spPr>
          <a:xfrm>
            <a:off x="5541818" y="1910941"/>
            <a:ext cx="5523656" cy="1015663"/>
          </a:xfrm>
          <a:prstGeom prst="rect">
            <a:avLst/>
          </a:prstGeom>
          <a:noFill/>
        </p:spPr>
        <p:txBody>
          <a:bodyPr wrap="square" rtlCol="0">
            <a:spAutoFit/>
          </a:bodyPr>
          <a:lstStyle/>
          <a:p>
            <a:r>
              <a:rPr lang="en-GB" sz="1200" b="1" noProof="1">
                <a:solidFill>
                  <a:srgbClr val="3F4041"/>
                </a:solidFill>
                <a:latin typeface="Comfortaa SemiBold" pitchFamily="2" charset="0"/>
              </a:rPr>
              <a:t>Operating with professionalism, compliance and confidence</a:t>
            </a:r>
          </a:p>
          <a:p>
            <a:endParaRPr lang="en-GB" sz="1200" b="1" noProof="1">
              <a:solidFill>
                <a:srgbClr val="3F4041"/>
              </a:solidFill>
              <a:latin typeface="Comfortaa SemiBold" pitchFamily="2" charset="0"/>
            </a:endParaRPr>
          </a:p>
          <a:p>
            <a:pPr marL="171450" indent="-171450">
              <a:buFont typeface="Arial" panose="020B0604020202020204" pitchFamily="34" charset="0"/>
              <a:buChar char="•"/>
            </a:pPr>
            <a:r>
              <a:rPr lang="en-GB" sz="1200" b="1" noProof="1">
                <a:solidFill>
                  <a:srgbClr val="3F4041"/>
                </a:solidFill>
                <a:latin typeface="Comfortaa SemiBold" pitchFamily="2" charset="0"/>
              </a:rPr>
              <a:t>Workplace maturity and presentation.</a:t>
            </a:r>
          </a:p>
          <a:p>
            <a:pPr marL="171450" indent="-171450">
              <a:buFont typeface="Arial" panose="020B0604020202020204" pitchFamily="34" charset="0"/>
              <a:buChar char="•"/>
            </a:pPr>
            <a:r>
              <a:rPr lang="en-GB" sz="1200" b="1" noProof="1">
                <a:solidFill>
                  <a:srgbClr val="3F4041"/>
                </a:solidFill>
                <a:latin typeface="Comfortaa SemiBold" pitchFamily="2" charset="0"/>
              </a:rPr>
              <a:t>Confidentiality, consent and information governance.</a:t>
            </a:r>
          </a:p>
          <a:p>
            <a:pPr marL="171450" indent="-171450">
              <a:buFont typeface="Arial" panose="020B0604020202020204" pitchFamily="34" charset="0"/>
              <a:buChar char="•"/>
            </a:pPr>
            <a:r>
              <a:rPr lang="en-GB" sz="1200" b="1" noProof="1">
                <a:solidFill>
                  <a:srgbClr val="3F4041"/>
                </a:solidFill>
                <a:latin typeface="Comfortaa SemiBold" pitchFamily="2" charset="0"/>
              </a:rPr>
              <a:t>Effective upward communication with clinicians/managers.</a:t>
            </a:r>
          </a:p>
        </p:txBody>
      </p:sp>
      <p:sp>
        <p:nvSpPr>
          <p:cNvPr id="11" name="Rounded Rectangle 5">
            <a:extLst>
              <a:ext uri="{FF2B5EF4-FFF2-40B4-BE49-F238E27FC236}">
                <a16:creationId xmlns:a16="http://schemas.microsoft.com/office/drawing/2014/main" id="{5F600594-9EF5-9718-36EA-F1A27452A7FD}"/>
              </a:ext>
            </a:extLst>
          </p:cNvPr>
          <p:cNvSpPr/>
          <p:nvPr/>
        </p:nvSpPr>
        <p:spPr>
          <a:xfrm>
            <a:off x="5461216" y="1850589"/>
            <a:ext cx="5151676" cy="372946"/>
          </a:xfrm>
          <a:prstGeom prst="roundRect">
            <a:avLst/>
          </a:prstGeom>
          <a:noFill/>
          <a:ln w="19050">
            <a:solidFill>
              <a:srgbClr val="EF8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12" name="TextBox 11">
            <a:extLst>
              <a:ext uri="{FF2B5EF4-FFF2-40B4-BE49-F238E27FC236}">
                <a16:creationId xmlns:a16="http://schemas.microsoft.com/office/drawing/2014/main" id="{CB88CA6C-3060-6ADE-58E8-F7B01C8A25AD}"/>
              </a:ext>
            </a:extLst>
          </p:cNvPr>
          <p:cNvSpPr txBox="1"/>
          <p:nvPr/>
        </p:nvSpPr>
        <p:spPr>
          <a:xfrm>
            <a:off x="5615709" y="3748429"/>
            <a:ext cx="5967001" cy="1015663"/>
          </a:xfrm>
          <a:prstGeom prst="rect">
            <a:avLst/>
          </a:prstGeom>
          <a:noFill/>
        </p:spPr>
        <p:txBody>
          <a:bodyPr wrap="square" rtlCol="0">
            <a:spAutoFit/>
          </a:bodyPr>
          <a:lstStyle/>
          <a:p>
            <a:r>
              <a:rPr lang="en-GB" sz="1200" b="1" noProof="1">
                <a:solidFill>
                  <a:srgbClr val="3F4041"/>
                </a:solidFill>
                <a:latin typeface="Comfortaa SemiBold" pitchFamily="2" charset="0"/>
              </a:rPr>
              <a:t>Building confidence &amp; resilience in a fast-paced reception environment</a:t>
            </a:r>
          </a:p>
          <a:p>
            <a:endParaRPr lang="en-GB" sz="1200" b="1" noProof="1">
              <a:solidFill>
                <a:srgbClr val="3F4041"/>
              </a:solidFill>
              <a:latin typeface="Comfortaa SemiBold" pitchFamily="2" charset="0"/>
            </a:endParaRPr>
          </a:p>
          <a:p>
            <a:pPr marL="171450" indent="-171450">
              <a:buFont typeface="Arial" panose="020B0604020202020204" pitchFamily="34" charset="0"/>
              <a:buChar char="•"/>
            </a:pPr>
            <a:r>
              <a:rPr lang="en-GB" sz="1200" b="1" noProof="1">
                <a:solidFill>
                  <a:srgbClr val="3F4041"/>
                </a:solidFill>
                <a:latin typeface="Comfortaa SemiBold" pitchFamily="2" charset="0"/>
              </a:rPr>
              <a:t>Managing patient pressure and emotional demands.</a:t>
            </a:r>
          </a:p>
          <a:p>
            <a:pPr marL="171450" indent="-171450">
              <a:buFont typeface="Arial" panose="020B0604020202020204" pitchFamily="34" charset="0"/>
              <a:buChar char="•"/>
            </a:pPr>
            <a:r>
              <a:rPr lang="en-GB" sz="1200" b="1" noProof="1">
                <a:solidFill>
                  <a:srgbClr val="3F4041"/>
                </a:solidFill>
                <a:latin typeface="Comfortaa SemiBold" pitchFamily="2" charset="0"/>
              </a:rPr>
              <a:t>Strategies for resilience in fast-paced reception environments.</a:t>
            </a:r>
          </a:p>
          <a:p>
            <a:pPr marL="171450" indent="-171450">
              <a:buFont typeface="Arial" panose="020B0604020202020204" pitchFamily="34" charset="0"/>
              <a:buChar char="•"/>
            </a:pPr>
            <a:r>
              <a:rPr lang="en-GB" sz="1200" b="1" noProof="1">
                <a:solidFill>
                  <a:srgbClr val="3F4041"/>
                </a:solidFill>
                <a:latin typeface="Comfortaa SemiBold" pitchFamily="2" charset="0"/>
              </a:rPr>
              <a:t>Mental health awareness within the wider practice environment.</a:t>
            </a:r>
          </a:p>
        </p:txBody>
      </p:sp>
      <p:sp>
        <p:nvSpPr>
          <p:cNvPr id="13" name="Rounded Rectangle 5">
            <a:extLst>
              <a:ext uri="{FF2B5EF4-FFF2-40B4-BE49-F238E27FC236}">
                <a16:creationId xmlns:a16="http://schemas.microsoft.com/office/drawing/2014/main" id="{D32A8AFA-73F5-B542-6948-96DFAD8526D1}"/>
              </a:ext>
            </a:extLst>
          </p:cNvPr>
          <p:cNvSpPr/>
          <p:nvPr/>
        </p:nvSpPr>
        <p:spPr>
          <a:xfrm>
            <a:off x="5461216" y="3693013"/>
            <a:ext cx="6121494" cy="372946"/>
          </a:xfrm>
          <a:prstGeom prst="roundRect">
            <a:avLst/>
          </a:prstGeom>
          <a:noFill/>
          <a:ln w="19050">
            <a:solidFill>
              <a:srgbClr val="EF8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Tree>
    <p:extLst>
      <p:ext uri="{BB962C8B-B14F-4D97-AF65-F5344CB8AC3E}">
        <p14:creationId xmlns:p14="http://schemas.microsoft.com/office/powerpoint/2010/main" val="39110514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A7563-FE1A-8097-8C51-D95C653CD99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E4A6ABD-A080-51C9-D820-BAAECFD38219}"/>
              </a:ext>
            </a:extLst>
          </p:cNvPr>
          <p:cNvSpPr txBox="1"/>
          <p:nvPr/>
        </p:nvSpPr>
        <p:spPr>
          <a:xfrm>
            <a:off x="328170" y="434839"/>
            <a:ext cx="8044567" cy="954107"/>
          </a:xfrm>
          <a:prstGeom prst="rect">
            <a:avLst/>
          </a:prstGeom>
          <a:noFill/>
        </p:spPr>
        <p:txBody>
          <a:bodyPr wrap="square" rtlCol="0">
            <a:spAutoFit/>
          </a:bodyPr>
          <a:lstStyle/>
          <a:p>
            <a:r>
              <a:rPr lang="en-GB" sz="2800" b="1" noProof="1">
                <a:solidFill>
                  <a:schemeClr val="bg1"/>
                </a:solidFill>
                <a:latin typeface="Comfortaa" pitchFamily="2" charset="0"/>
              </a:rPr>
              <a:t>How will your practice benefit </a:t>
            </a:r>
            <a:br>
              <a:rPr lang="en-GB" sz="2800" b="1" noProof="1">
                <a:solidFill>
                  <a:schemeClr val="bg1"/>
                </a:solidFill>
                <a:latin typeface="Comfortaa" pitchFamily="2" charset="0"/>
              </a:rPr>
            </a:br>
            <a:r>
              <a:rPr lang="en-GB" sz="2800" b="1" noProof="1">
                <a:solidFill>
                  <a:schemeClr val="bg1"/>
                </a:solidFill>
                <a:latin typeface="Comfortaa" pitchFamily="2" charset="0"/>
              </a:rPr>
              <a:t>from this apprenticeship?</a:t>
            </a:r>
          </a:p>
        </p:txBody>
      </p:sp>
      <p:pic>
        <p:nvPicPr>
          <p:cNvPr id="3" name="Picture 2" descr="A white text on a black background&#10;&#10;AI-generated content may be incorrect.">
            <a:extLst>
              <a:ext uri="{FF2B5EF4-FFF2-40B4-BE49-F238E27FC236}">
                <a16:creationId xmlns:a16="http://schemas.microsoft.com/office/drawing/2014/main" id="{BE7788A6-E969-1937-CEB5-B38C987E5F9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625398" y="325936"/>
            <a:ext cx="2231814" cy="743938"/>
          </a:xfrm>
          <a:prstGeom prst="rect">
            <a:avLst/>
          </a:prstGeom>
        </p:spPr>
      </p:pic>
      <p:sp>
        <p:nvSpPr>
          <p:cNvPr id="4" name="TextBox 3">
            <a:extLst>
              <a:ext uri="{FF2B5EF4-FFF2-40B4-BE49-F238E27FC236}">
                <a16:creationId xmlns:a16="http://schemas.microsoft.com/office/drawing/2014/main" id="{3985DD5E-A4D3-6C1F-D581-344479736CB5}"/>
              </a:ext>
            </a:extLst>
          </p:cNvPr>
          <p:cNvSpPr txBox="1"/>
          <p:nvPr/>
        </p:nvSpPr>
        <p:spPr>
          <a:xfrm>
            <a:off x="341977" y="3883554"/>
            <a:ext cx="2913790" cy="2677656"/>
          </a:xfrm>
          <a:prstGeom prst="rect">
            <a:avLst/>
          </a:prstGeom>
          <a:noFill/>
        </p:spPr>
        <p:txBody>
          <a:bodyPr wrap="square" rtlCol="0">
            <a:spAutoFit/>
          </a:bodyPr>
          <a:lstStyle/>
          <a:p>
            <a:pPr algn="ctr"/>
            <a:r>
              <a:rPr lang="en-GB" sz="2000" b="1" noProof="1">
                <a:solidFill>
                  <a:schemeClr val="bg1"/>
                </a:solidFill>
                <a:latin typeface="Comfortaa" pitchFamily="2" charset="0"/>
              </a:rPr>
              <a:t>Customer experience</a:t>
            </a:r>
            <a:br>
              <a:rPr lang="en-GB" sz="1600" b="1" noProof="1">
                <a:latin typeface="Comfortaa" pitchFamily="2" charset="0"/>
              </a:rPr>
            </a:br>
            <a:endParaRPr lang="en-GB" sz="1600" b="1" noProof="1">
              <a:latin typeface="Comfortaa Medium" pitchFamily="2" charset="0"/>
            </a:endParaRPr>
          </a:p>
          <a:p>
            <a:pPr algn="ctr"/>
            <a:r>
              <a:rPr lang="en-GB" sz="1600" noProof="1">
                <a:solidFill>
                  <a:schemeClr val="bg1"/>
                </a:solidFill>
                <a:latin typeface="Comfortaa Medium" pitchFamily="2" charset="0"/>
              </a:rPr>
              <a:t>Receptionists play a vital role, managing patient journeys, helping them feel informed, and creating that all-important first and last impression.</a:t>
            </a:r>
          </a:p>
        </p:txBody>
      </p:sp>
      <p:sp>
        <p:nvSpPr>
          <p:cNvPr id="5" name="Oval 4">
            <a:extLst>
              <a:ext uri="{FF2B5EF4-FFF2-40B4-BE49-F238E27FC236}">
                <a16:creationId xmlns:a16="http://schemas.microsoft.com/office/drawing/2014/main" id="{70652D75-BCF6-A5E7-CD8D-E2DD2E7163C8}"/>
              </a:ext>
            </a:extLst>
          </p:cNvPr>
          <p:cNvSpPr/>
          <p:nvPr/>
        </p:nvSpPr>
        <p:spPr>
          <a:xfrm>
            <a:off x="5011835" y="1738959"/>
            <a:ext cx="1710823" cy="1710823"/>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noProof="1"/>
          </a:p>
        </p:txBody>
      </p:sp>
      <p:sp>
        <p:nvSpPr>
          <p:cNvPr id="6" name="TextBox 5">
            <a:extLst>
              <a:ext uri="{FF2B5EF4-FFF2-40B4-BE49-F238E27FC236}">
                <a16:creationId xmlns:a16="http://schemas.microsoft.com/office/drawing/2014/main" id="{7B0D78AC-71AA-CD20-9D38-0D8347C964F5}"/>
              </a:ext>
            </a:extLst>
          </p:cNvPr>
          <p:cNvSpPr txBox="1"/>
          <p:nvPr/>
        </p:nvSpPr>
        <p:spPr>
          <a:xfrm>
            <a:off x="4190954" y="3901690"/>
            <a:ext cx="3396804" cy="2862322"/>
          </a:xfrm>
          <a:prstGeom prst="rect">
            <a:avLst/>
          </a:prstGeom>
          <a:noFill/>
        </p:spPr>
        <p:txBody>
          <a:bodyPr wrap="square" rtlCol="0">
            <a:spAutoFit/>
          </a:bodyPr>
          <a:lstStyle/>
          <a:p>
            <a:pPr algn="ctr"/>
            <a:r>
              <a:rPr lang="en-GB" b="1" noProof="1">
                <a:solidFill>
                  <a:schemeClr val="bg1"/>
                </a:solidFill>
                <a:latin typeface="Comfortaa" pitchFamily="2" charset="0"/>
              </a:rPr>
              <a:t>Commercially minded</a:t>
            </a:r>
          </a:p>
          <a:p>
            <a:pPr algn="ctr"/>
            <a:endParaRPr lang="en-GB" b="1" noProof="1">
              <a:solidFill>
                <a:schemeClr val="bg1"/>
              </a:solidFill>
              <a:latin typeface="Comfortaa" pitchFamily="2" charset="0"/>
            </a:endParaRPr>
          </a:p>
          <a:p>
            <a:pPr algn="ctr"/>
            <a:r>
              <a:rPr lang="en-GB" sz="1600" noProof="1">
                <a:solidFill>
                  <a:schemeClr val="bg1"/>
                </a:solidFill>
                <a:latin typeface="Comfortaa" pitchFamily="2" charset="0"/>
              </a:rPr>
              <a:t>This programme was co‑designed with dental employers who identified key gaps in dental knowledge and  commercial awareness. The apprenticeship directly addresses these areas to enhance commercial performance.</a:t>
            </a:r>
            <a:endParaRPr lang="en-GB" sz="1400" noProof="1">
              <a:solidFill>
                <a:schemeClr val="bg1"/>
              </a:solidFill>
              <a:latin typeface="Comfortaa" pitchFamily="2" charset="0"/>
            </a:endParaRPr>
          </a:p>
        </p:txBody>
      </p:sp>
      <p:sp>
        <p:nvSpPr>
          <p:cNvPr id="7" name="Oval 6">
            <a:extLst>
              <a:ext uri="{FF2B5EF4-FFF2-40B4-BE49-F238E27FC236}">
                <a16:creationId xmlns:a16="http://schemas.microsoft.com/office/drawing/2014/main" id="{DFC349B0-BB2C-03B1-6A2F-D774A791E296}"/>
              </a:ext>
            </a:extLst>
          </p:cNvPr>
          <p:cNvSpPr/>
          <p:nvPr/>
        </p:nvSpPr>
        <p:spPr>
          <a:xfrm>
            <a:off x="979382" y="1738959"/>
            <a:ext cx="1710823" cy="1710823"/>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8" name="Oval 7">
            <a:extLst>
              <a:ext uri="{FF2B5EF4-FFF2-40B4-BE49-F238E27FC236}">
                <a16:creationId xmlns:a16="http://schemas.microsoft.com/office/drawing/2014/main" id="{FDBECCC2-1AF8-456F-34A7-CFD755856FF1}"/>
              </a:ext>
            </a:extLst>
          </p:cNvPr>
          <p:cNvSpPr/>
          <p:nvPr/>
        </p:nvSpPr>
        <p:spPr>
          <a:xfrm>
            <a:off x="9044288" y="1738959"/>
            <a:ext cx="1710823" cy="1710823"/>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noProof="1"/>
          </a:p>
        </p:txBody>
      </p:sp>
      <p:cxnSp>
        <p:nvCxnSpPr>
          <p:cNvPr id="9" name="Straight Connector 8">
            <a:extLst>
              <a:ext uri="{FF2B5EF4-FFF2-40B4-BE49-F238E27FC236}">
                <a16:creationId xmlns:a16="http://schemas.microsoft.com/office/drawing/2014/main" id="{C5EB748F-330E-347C-ACB5-8884E401DE2E}"/>
              </a:ext>
            </a:extLst>
          </p:cNvPr>
          <p:cNvCxnSpPr>
            <a:cxnSpLocks/>
          </p:cNvCxnSpPr>
          <p:nvPr/>
        </p:nvCxnSpPr>
        <p:spPr>
          <a:xfrm flipH="1">
            <a:off x="3723360" y="2110127"/>
            <a:ext cx="1" cy="3997660"/>
          </a:xfrm>
          <a:prstGeom prst="line">
            <a:avLst/>
          </a:prstGeom>
          <a:ln w="38100">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E6B43ECD-11E9-E4A5-B7CA-73978FEFB78F}"/>
              </a:ext>
            </a:extLst>
          </p:cNvPr>
          <p:cNvCxnSpPr>
            <a:cxnSpLocks/>
          </p:cNvCxnSpPr>
          <p:nvPr/>
        </p:nvCxnSpPr>
        <p:spPr>
          <a:xfrm flipH="1">
            <a:off x="7890548" y="2102758"/>
            <a:ext cx="1" cy="3937739"/>
          </a:xfrm>
          <a:prstGeom prst="line">
            <a:avLst/>
          </a:prstGeom>
          <a:ln w="38100">
            <a:solidFill>
              <a:schemeClr val="bg1"/>
            </a:solidFill>
            <a:prstDash val="dash"/>
          </a:ln>
        </p:spPr>
        <p:style>
          <a:lnRef idx="2">
            <a:schemeClr val="accent1"/>
          </a:lnRef>
          <a:fillRef idx="0">
            <a:schemeClr val="accent1"/>
          </a:fillRef>
          <a:effectRef idx="1">
            <a:schemeClr val="accent1"/>
          </a:effectRef>
          <a:fontRef idx="minor">
            <a:schemeClr val="tx1"/>
          </a:fontRef>
        </p:style>
      </p:cxnSp>
      <p:pic>
        <p:nvPicPr>
          <p:cNvPr id="11" name="Picture 10" descr="A white outline of a tooth with a star&#10;&#10;AI-generated content may be incorrect.">
            <a:extLst>
              <a:ext uri="{FF2B5EF4-FFF2-40B4-BE49-F238E27FC236}">
                <a16:creationId xmlns:a16="http://schemas.microsoft.com/office/drawing/2014/main" id="{D2A15E06-EE9F-AB8D-780F-39F4824F3A1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345573" y="2013345"/>
            <a:ext cx="1155700" cy="1162050"/>
          </a:xfrm>
          <a:prstGeom prst="rect">
            <a:avLst/>
          </a:prstGeom>
        </p:spPr>
      </p:pic>
      <p:pic>
        <p:nvPicPr>
          <p:cNvPr id="12" name="Picture 11" descr="A white line on a black background&#10;&#10;AI-generated content may be incorrect.">
            <a:extLst>
              <a:ext uri="{FF2B5EF4-FFF2-40B4-BE49-F238E27FC236}">
                <a16:creationId xmlns:a16="http://schemas.microsoft.com/office/drawing/2014/main" id="{46A2BCE2-6A60-FB1B-88AB-BEB3A6291229}"/>
              </a:ext>
            </a:extLst>
          </p:cNvPr>
          <p:cNvPicPr>
            <a:picLocks noChangeAspect="1"/>
          </p:cNvPicPr>
          <p:nvPr/>
        </p:nvPicPr>
        <p:blipFill>
          <a:blip r:embed="rId5"/>
          <a:stretch>
            <a:fillRect/>
          </a:stretch>
        </p:blipFill>
        <p:spPr>
          <a:xfrm>
            <a:off x="5463226" y="1887511"/>
            <a:ext cx="1004805" cy="1532328"/>
          </a:xfrm>
          <a:prstGeom prst="rect">
            <a:avLst/>
          </a:prstGeom>
        </p:spPr>
      </p:pic>
      <p:pic>
        <p:nvPicPr>
          <p:cNvPr id="13" name="Picture 12" descr="A white line drawing of a tooth&#10;&#10;AI-generated content may be incorrect.">
            <a:extLst>
              <a:ext uri="{FF2B5EF4-FFF2-40B4-BE49-F238E27FC236}">
                <a16:creationId xmlns:a16="http://schemas.microsoft.com/office/drawing/2014/main" id="{ED0FC9EE-0A65-9A09-0821-BA7FCDD1DE9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424833" y="2030081"/>
            <a:ext cx="949732" cy="1128578"/>
          </a:xfrm>
          <a:prstGeom prst="rect">
            <a:avLst/>
          </a:prstGeom>
        </p:spPr>
      </p:pic>
      <p:sp>
        <p:nvSpPr>
          <p:cNvPr id="31" name="TextBox 30">
            <a:extLst>
              <a:ext uri="{FF2B5EF4-FFF2-40B4-BE49-F238E27FC236}">
                <a16:creationId xmlns:a16="http://schemas.microsoft.com/office/drawing/2014/main" id="{2920F5FE-79E1-B0D5-2063-EB11D8475F62}"/>
              </a:ext>
            </a:extLst>
          </p:cNvPr>
          <p:cNvSpPr txBox="1"/>
          <p:nvPr/>
        </p:nvSpPr>
        <p:spPr>
          <a:xfrm>
            <a:off x="8358141" y="3901690"/>
            <a:ext cx="3396804" cy="2092881"/>
          </a:xfrm>
          <a:prstGeom prst="rect">
            <a:avLst/>
          </a:prstGeom>
          <a:noFill/>
        </p:spPr>
        <p:txBody>
          <a:bodyPr wrap="square" rtlCol="0">
            <a:spAutoFit/>
          </a:bodyPr>
          <a:lstStyle/>
          <a:p>
            <a:pPr algn="ctr"/>
            <a:r>
              <a:rPr lang="en-GB" b="1" noProof="1">
                <a:solidFill>
                  <a:schemeClr val="bg1"/>
                </a:solidFill>
                <a:latin typeface="Comfortaa" pitchFamily="2" charset="0"/>
              </a:rPr>
              <a:t>Staff retention</a:t>
            </a:r>
          </a:p>
          <a:p>
            <a:pPr algn="ctr"/>
            <a:endParaRPr lang="en-GB" sz="1600" b="1" noProof="1">
              <a:solidFill>
                <a:schemeClr val="bg1"/>
              </a:solidFill>
              <a:latin typeface="Comfortaa" pitchFamily="2" charset="0"/>
            </a:endParaRPr>
          </a:p>
          <a:p>
            <a:pPr algn="ctr"/>
            <a:r>
              <a:rPr lang="en-GB" sz="1600" dirty="0">
                <a:solidFill>
                  <a:schemeClr val="bg1"/>
                </a:solidFill>
                <a:latin typeface="Comfortaa" pitchFamily="2" charset="0"/>
              </a:rPr>
              <a:t>Bring in a motivated apprentice who learns your practice’s way of </a:t>
            </a:r>
            <a:r>
              <a:rPr lang="en-GB" sz="1600" dirty="0" err="1">
                <a:solidFill>
                  <a:schemeClr val="bg1"/>
                </a:solidFill>
                <a:latin typeface="Comfortaa" pitchFamily="2" charset="0"/>
              </a:rPr>
              <a:t>workin,g</a:t>
            </a:r>
            <a:r>
              <a:rPr lang="en-GB" sz="1600" dirty="0">
                <a:solidFill>
                  <a:schemeClr val="bg1"/>
                </a:solidFill>
                <a:latin typeface="Comfortaa" pitchFamily="2" charset="0"/>
              </a:rPr>
              <a:t> while developing loyal team members who understand your setup inside out.</a:t>
            </a:r>
          </a:p>
        </p:txBody>
      </p:sp>
    </p:spTree>
    <p:extLst>
      <p:ext uri="{BB962C8B-B14F-4D97-AF65-F5344CB8AC3E}">
        <p14:creationId xmlns:p14="http://schemas.microsoft.com/office/powerpoint/2010/main" val="19208592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wearing a blue scrubs&#10;&#10;AI-generated content may be incorrect.">
            <a:extLst>
              <a:ext uri="{FF2B5EF4-FFF2-40B4-BE49-F238E27FC236}">
                <a16:creationId xmlns:a16="http://schemas.microsoft.com/office/drawing/2014/main" id="{3E1E67CF-E385-3D09-ECAB-671664D6B966}"/>
              </a:ext>
            </a:extLst>
          </p:cNvPr>
          <p:cNvPicPr>
            <a:picLocks noChangeAspect="1"/>
          </p:cNvPicPr>
          <p:nvPr/>
        </p:nvPicPr>
        <p:blipFill>
          <a:blip r:embed="rId2"/>
          <a:stretch>
            <a:fillRect/>
          </a:stretch>
        </p:blipFill>
        <p:spPr>
          <a:xfrm>
            <a:off x="2667000" y="0"/>
            <a:ext cx="6858000" cy="6858000"/>
          </a:xfrm>
          <a:prstGeom prst="rect">
            <a:avLst/>
          </a:prstGeom>
        </p:spPr>
      </p:pic>
      <p:sp>
        <p:nvSpPr>
          <p:cNvPr id="2" name="TextBox 1">
            <a:extLst>
              <a:ext uri="{FF2B5EF4-FFF2-40B4-BE49-F238E27FC236}">
                <a16:creationId xmlns:a16="http://schemas.microsoft.com/office/drawing/2014/main" id="{7464AC16-919E-560A-A5D2-7FC982066D0F}"/>
              </a:ext>
            </a:extLst>
          </p:cNvPr>
          <p:cNvSpPr txBox="1"/>
          <p:nvPr/>
        </p:nvSpPr>
        <p:spPr>
          <a:xfrm>
            <a:off x="2777318" y="2644170"/>
            <a:ext cx="6637362" cy="1569660"/>
          </a:xfrm>
          <a:prstGeom prst="rect">
            <a:avLst/>
          </a:prstGeom>
          <a:noFill/>
        </p:spPr>
        <p:txBody>
          <a:bodyPr wrap="square" rtlCol="0">
            <a:spAutoFit/>
          </a:bodyPr>
          <a:lstStyle/>
          <a:p>
            <a:pPr algn="ctr"/>
            <a:r>
              <a:rPr lang="en-GB" sz="4800" b="1" noProof="1">
                <a:solidFill>
                  <a:schemeClr val="bg1"/>
                </a:solidFill>
                <a:latin typeface="Comfortaa" pitchFamily="2" charset="0"/>
              </a:rPr>
              <a:t>National Diploma in Dental Nursing</a:t>
            </a:r>
          </a:p>
        </p:txBody>
      </p:sp>
      <p:sp>
        <p:nvSpPr>
          <p:cNvPr id="3" name="Rounded Rectangle 2">
            <a:extLst>
              <a:ext uri="{FF2B5EF4-FFF2-40B4-BE49-F238E27FC236}">
                <a16:creationId xmlns:a16="http://schemas.microsoft.com/office/drawing/2014/main" id="{7C8437BA-1AAA-1DC4-5FC0-C653C5AD7FD6}"/>
              </a:ext>
            </a:extLst>
          </p:cNvPr>
          <p:cNvSpPr/>
          <p:nvPr/>
        </p:nvSpPr>
        <p:spPr>
          <a:xfrm>
            <a:off x="2567617" y="2491740"/>
            <a:ext cx="7056765" cy="1874520"/>
          </a:xfrm>
          <a:prstGeom prst="round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pic>
        <p:nvPicPr>
          <p:cNvPr id="5" name="Picture 4" descr="A white text on a black background&#10;&#10;AI-generated content may be incorrect.">
            <a:extLst>
              <a:ext uri="{FF2B5EF4-FFF2-40B4-BE49-F238E27FC236}">
                <a16:creationId xmlns:a16="http://schemas.microsoft.com/office/drawing/2014/main" id="{DCAD55A1-EF06-E87B-E463-3272006CA3C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36819" y="325936"/>
            <a:ext cx="2231814" cy="743938"/>
          </a:xfrm>
          <a:prstGeom prst="rect">
            <a:avLst/>
          </a:prstGeom>
        </p:spPr>
      </p:pic>
      <p:pic>
        <p:nvPicPr>
          <p:cNvPr id="4" name="Picture 3" descr="A blue and white logo&#10;&#10;AI-generated content may be incorrect.">
            <a:extLst>
              <a:ext uri="{FF2B5EF4-FFF2-40B4-BE49-F238E27FC236}">
                <a16:creationId xmlns:a16="http://schemas.microsoft.com/office/drawing/2014/main" id="{DEA2E66C-8907-CBFF-02AF-C5028E77C66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820656" y="-458698"/>
            <a:ext cx="2371344" cy="2371344"/>
          </a:xfrm>
          <a:prstGeom prst="rect">
            <a:avLst/>
          </a:prstGeom>
        </p:spPr>
      </p:pic>
    </p:spTree>
    <p:extLst>
      <p:ext uri="{BB962C8B-B14F-4D97-AF65-F5344CB8AC3E}">
        <p14:creationId xmlns:p14="http://schemas.microsoft.com/office/powerpoint/2010/main" val="26348282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and black logo&#10;&#10;AI-generated content may be incorrect.">
            <a:extLst>
              <a:ext uri="{FF2B5EF4-FFF2-40B4-BE49-F238E27FC236}">
                <a16:creationId xmlns:a16="http://schemas.microsoft.com/office/drawing/2014/main" id="{E8A48F46-41CB-2BC7-FE40-9300FBCABDD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891348" y="368637"/>
            <a:ext cx="1818592" cy="589422"/>
          </a:xfrm>
          <a:prstGeom prst="rect">
            <a:avLst/>
          </a:prstGeom>
        </p:spPr>
      </p:pic>
      <p:sp>
        <p:nvSpPr>
          <p:cNvPr id="3" name="TextBox 2">
            <a:extLst>
              <a:ext uri="{FF2B5EF4-FFF2-40B4-BE49-F238E27FC236}">
                <a16:creationId xmlns:a16="http://schemas.microsoft.com/office/drawing/2014/main" id="{B6E046CC-44E5-C22D-1217-62A7F9753AF5}"/>
              </a:ext>
            </a:extLst>
          </p:cNvPr>
          <p:cNvSpPr txBox="1"/>
          <p:nvPr/>
        </p:nvSpPr>
        <p:spPr>
          <a:xfrm>
            <a:off x="317779" y="490499"/>
            <a:ext cx="8044567" cy="584775"/>
          </a:xfrm>
          <a:prstGeom prst="rect">
            <a:avLst/>
          </a:prstGeom>
          <a:noFill/>
        </p:spPr>
        <p:txBody>
          <a:bodyPr wrap="square" rtlCol="0">
            <a:spAutoFit/>
          </a:bodyPr>
          <a:lstStyle/>
          <a:p>
            <a:r>
              <a:rPr lang="en-GB" sz="3200" b="1" noProof="1">
                <a:solidFill>
                  <a:srgbClr val="3F4041"/>
                </a:solidFill>
                <a:latin typeface="Comfortaa" pitchFamily="2" charset="0"/>
              </a:rPr>
              <a:t>Pursue </a:t>
            </a:r>
            <a:r>
              <a:rPr lang="en-GB" sz="3200" b="1" noProof="1">
                <a:solidFill>
                  <a:srgbClr val="3F4041"/>
                </a:solidFill>
                <a:latin typeface="Comfortaa SemiBold" pitchFamily="2" charset="0"/>
              </a:rPr>
              <a:t>excellence</a:t>
            </a:r>
            <a:r>
              <a:rPr lang="en-GB" sz="3200" b="1" noProof="1">
                <a:solidFill>
                  <a:srgbClr val="3F4041"/>
                </a:solidFill>
                <a:latin typeface="Comfortaa" pitchFamily="2" charset="0"/>
              </a:rPr>
              <a:t> in Dental Nursing</a:t>
            </a:r>
          </a:p>
        </p:txBody>
      </p:sp>
      <p:sp>
        <p:nvSpPr>
          <p:cNvPr id="4" name="TextBox 3">
            <a:extLst>
              <a:ext uri="{FF2B5EF4-FFF2-40B4-BE49-F238E27FC236}">
                <a16:creationId xmlns:a16="http://schemas.microsoft.com/office/drawing/2014/main" id="{73E4FE60-C08E-B5AD-7C9E-499BED256ED6}"/>
              </a:ext>
            </a:extLst>
          </p:cNvPr>
          <p:cNvSpPr txBox="1"/>
          <p:nvPr/>
        </p:nvSpPr>
        <p:spPr>
          <a:xfrm>
            <a:off x="420516" y="1471473"/>
            <a:ext cx="5140025" cy="4708981"/>
          </a:xfrm>
          <a:prstGeom prst="rect">
            <a:avLst/>
          </a:prstGeom>
          <a:noFill/>
        </p:spPr>
        <p:txBody>
          <a:bodyPr wrap="square" rtlCol="0">
            <a:spAutoFit/>
          </a:bodyPr>
          <a:lstStyle/>
          <a:p>
            <a:r>
              <a:rPr lang="en-GB" sz="2000" b="1" noProof="1">
                <a:solidFill>
                  <a:srgbClr val="3F4041"/>
                </a:solidFill>
                <a:latin typeface="Comfortaa" pitchFamily="2" charset="0"/>
              </a:rPr>
              <a:t>The National Diploma in Dental Nursing is a </a:t>
            </a:r>
            <a:r>
              <a:rPr lang="en-GB" sz="2000" b="1" noProof="1">
                <a:solidFill>
                  <a:srgbClr val="009FE3"/>
                </a:solidFill>
                <a:latin typeface="Comfortaa" pitchFamily="2" charset="0"/>
              </a:rPr>
              <a:t>12 month programme. </a:t>
            </a:r>
            <a:r>
              <a:rPr lang="en-GB" sz="2000" b="1" noProof="1">
                <a:solidFill>
                  <a:srgbClr val="3F4041"/>
                </a:solidFill>
                <a:latin typeface="Comfortaa" pitchFamily="2" charset="0"/>
              </a:rPr>
              <a:t>Recognised as a General Dental Council (GDC) qualification that builds strong foundations in dental care, patient management, and </a:t>
            </a:r>
            <a:br>
              <a:rPr lang="en-GB" sz="2000" b="1" noProof="1">
                <a:solidFill>
                  <a:srgbClr val="3F4041"/>
                </a:solidFill>
                <a:latin typeface="Comfortaa" pitchFamily="2" charset="0"/>
              </a:rPr>
            </a:br>
            <a:r>
              <a:rPr lang="en-GB" sz="2000" b="1" noProof="1">
                <a:solidFill>
                  <a:srgbClr val="3F4041"/>
                </a:solidFill>
                <a:latin typeface="Comfortaa" pitchFamily="2" charset="0"/>
              </a:rPr>
              <a:t>clinical skills. </a:t>
            </a:r>
          </a:p>
          <a:p>
            <a:endParaRPr lang="en-GB" sz="2000" b="1" noProof="1">
              <a:solidFill>
                <a:srgbClr val="3F4041"/>
              </a:solidFill>
              <a:latin typeface="Comfortaa" pitchFamily="2" charset="0"/>
            </a:endParaRPr>
          </a:p>
          <a:p>
            <a:r>
              <a:rPr lang="en-GB" sz="2000" b="1" noProof="1">
                <a:solidFill>
                  <a:srgbClr val="3F4041"/>
                </a:solidFill>
                <a:latin typeface="Comfortaa" pitchFamily="2" charset="0"/>
              </a:rPr>
              <a:t>Entry requirements</a:t>
            </a:r>
          </a:p>
          <a:p>
            <a:endParaRPr lang="en-GB" sz="2000" b="1" noProof="1">
              <a:solidFill>
                <a:srgbClr val="3F4041"/>
              </a:solidFill>
              <a:latin typeface="Comfortaa" pitchFamily="2" charset="0"/>
            </a:endParaRPr>
          </a:p>
          <a:p>
            <a:r>
              <a:rPr lang="en-GB" sz="2000" b="1" noProof="1">
                <a:solidFill>
                  <a:srgbClr val="009FE3"/>
                </a:solidFill>
                <a:latin typeface="Comfortaa" pitchFamily="2" charset="0"/>
              </a:rPr>
              <a:t>No formal qualifications </a:t>
            </a:r>
            <a:r>
              <a:rPr lang="en-GB" sz="2000" b="1" noProof="1">
                <a:solidFill>
                  <a:srgbClr val="3F4041"/>
                </a:solidFill>
                <a:latin typeface="Comfortaa" pitchFamily="2" charset="0"/>
              </a:rPr>
              <a:t>are required however learners will need to pass a literacy and numeracy assessment in order to enrol.</a:t>
            </a:r>
          </a:p>
          <a:p>
            <a:endParaRPr lang="en-GB" sz="2000" b="1" noProof="1">
              <a:solidFill>
                <a:srgbClr val="3F4041"/>
              </a:solidFill>
              <a:latin typeface="Comfortaa" pitchFamily="2" charset="0"/>
            </a:endParaRPr>
          </a:p>
          <a:p>
            <a:r>
              <a:rPr lang="en-GB" sz="2000" b="1" noProof="1">
                <a:solidFill>
                  <a:srgbClr val="3F4041"/>
                </a:solidFill>
                <a:latin typeface="Comfortaa" pitchFamily="2" charset="0"/>
              </a:rPr>
              <a:t>Need to be working a minimum of 16 hours per week</a:t>
            </a:r>
          </a:p>
        </p:txBody>
      </p:sp>
      <p:sp>
        <p:nvSpPr>
          <p:cNvPr id="5" name="TextBox 4">
            <a:extLst>
              <a:ext uri="{FF2B5EF4-FFF2-40B4-BE49-F238E27FC236}">
                <a16:creationId xmlns:a16="http://schemas.microsoft.com/office/drawing/2014/main" id="{5E43417D-4306-0B90-13BE-E01F98479C88}"/>
              </a:ext>
            </a:extLst>
          </p:cNvPr>
          <p:cNvSpPr txBox="1"/>
          <p:nvPr/>
        </p:nvSpPr>
        <p:spPr>
          <a:xfrm>
            <a:off x="6013704" y="1564164"/>
            <a:ext cx="5140025" cy="2554545"/>
          </a:xfrm>
          <a:prstGeom prst="rect">
            <a:avLst/>
          </a:prstGeom>
          <a:noFill/>
        </p:spPr>
        <p:txBody>
          <a:bodyPr wrap="square" rtlCol="0">
            <a:spAutoFit/>
          </a:bodyPr>
          <a:lstStyle/>
          <a:p>
            <a:r>
              <a:rPr lang="en-GB" sz="2000" b="1" noProof="1">
                <a:solidFill>
                  <a:srgbClr val="3F4041"/>
                </a:solidFill>
                <a:latin typeface="Comfortaa" pitchFamily="2" charset="0"/>
              </a:rPr>
              <a:t>This apprenticeship includes:</a:t>
            </a:r>
          </a:p>
          <a:p>
            <a:pPr marL="342900" indent="-342900">
              <a:buFont typeface="Arial" panose="020B0604020202020204" pitchFamily="34" charset="0"/>
              <a:buChar char="•"/>
            </a:pPr>
            <a:endParaRPr lang="en-GB" sz="2000" b="1" noProof="1">
              <a:solidFill>
                <a:srgbClr val="3F4041"/>
              </a:solidFill>
              <a:latin typeface="Comfortaa" pitchFamily="2" charset="0"/>
            </a:endParaRPr>
          </a:p>
          <a:p>
            <a:pPr marL="342900" indent="-342900">
              <a:buFont typeface="Arial" panose="020B0604020202020204" pitchFamily="34" charset="0"/>
              <a:buChar char="•"/>
            </a:pPr>
            <a:r>
              <a:rPr lang="en-GB" sz="2000" b="1" noProof="1">
                <a:solidFill>
                  <a:srgbClr val="3F4041"/>
                </a:solidFill>
                <a:latin typeface="Comfortaa" pitchFamily="2" charset="0"/>
              </a:rPr>
              <a:t>NEBDN National Diploma </a:t>
            </a:r>
            <a:br>
              <a:rPr lang="en-GB" sz="2000" b="1" noProof="1">
                <a:solidFill>
                  <a:srgbClr val="3F4041"/>
                </a:solidFill>
                <a:latin typeface="Comfortaa" pitchFamily="2" charset="0"/>
              </a:rPr>
            </a:br>
            <a:r>
              <a:rPr lang="en-GB" sz="2000" b="1" noProof="1">
                <a:solidFill>
                  <a:srgbClr val="3F4041"/>
                </a:solidFill>
                <a:latin typeface="Comfortaa" pitchFamily="2" charset="0"/>
              </a:rPr>
              <a:t>in Dental Nursing</a:t>
            </a:r>
          </a:p>
          <a:p>
            <a:pPr marL="342900" indent="-342900">
              <a:buFont typeface="Arial" panose="020B0604020202020204" pitchFamily="34" charset="0"/>
              <a:buChar char="•"/>
            </a:pPr>
            <a:r>
              <a:rPr lang="en-GB" sz="2000" b="1" noProof="1">
                <a:solidFill>
                  <a:srgbClr val="3F4041"/>
                </a:solidFill>
                <a:latin typeface="Comfortaa" pitchFamily="2" charset="0"/>
              </a:rPr>
              <a:t>Formative workplace assessment (with written and practical components)</a:t>
            </a:r>
          </a:p>
          <a:p>
            <a:pPr marL="342900" indent="-342900">
              <a:buFont typeface="Arial" panose="020B0604020202020204" pitchFamily="34" charset="0"/>
              <a:buChar char="•"/>
            </a:pPr>
            <a:r>
              <a:rPr lang="en-GB" sz="2000" b="1" noProof="1">
                <a:solidFill>
                  <a:srgbClr val="3F4041"/>
                </a:solidFill>
                <a:latin typeface="Comfortaa" pitchFamily="2" charset="0"/>
              </a:rPr>
              <a:t>Record of experience</a:t>
            </a:r>
          </a:p>
        </p:txBody>
      </p:sp>
      <p:sp>
        <p:nvSpPr>
          <p:cNvPr id="9" name="Rounded Rectangle 8">
            <a:extLst>
              <a:ext uri="{FF2B5EF4-FFF2-40B4-BE49-F238E27FC236}">
                <a16:creationId xmlns:a16="http://schemas.microsoft.com/office/drawing/2014/main" id="{252210A9-9DCC-C30D-B73C-3B42186D60BA}"/>
              </a:ext>
            </a:extLst>
          </p:cNvPr>
          <p:cNvSpPr/>
          <p:nvPr/>
        </p:nvSpPr>
        <p:spPr>
          <a:xfrm>
            <a:off x="414794" y="3542274"/>
            <a:ext cx="2947935" cy="576435"/>
          </a:xfrm>
          <a:prstGeom prst="roundRect">
            <a:avLst/>
          </a:prstGeom>
          <a:noFill/>
          <a:ln w="38100">
            <a:solidFill>
              <a:srgbClr val="009F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12" name="Rounded Rectangle 11">
            <a:extLst>
              <a:ext uri="{FF2B5EF4-FFF2-40B4-BE49-F238E27FC236}">
                <a16:creationId xmlns:a16="http://schemas.microsoft.com/office/drawing/2014/main" id="{585A9C9A-5968-D961-619E-6751D3F5EEBF}"/>
              </a:ext>
            </a:extLst>
          </p:cNvPr>
          <p:cNvSpPr/>
          <p:nvPr/>
        </p:nvSpPr>
        <p:spPr>
          <a:xfrm>
            <a:off x="5839533" y="1471473"/>
            <a:ext cx="4406537" cy="576435"/>
          </a:xfrm>
          <a:prstGeom prst="roundRect">
            <a:avLst/>
          </a:prstGeom>
          <a:noFill/>
          <a:ln w="38100">
            <a:solidFill>
              <a:srgbClr val="009F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6" name="Oval 5">
            <a:extLst>
              <a:ext uri="{FF2B5EF4-FFF2-40B4-BE49-F238E27FC236}">
                <a16:creationId xmlns:a16="http://schemas.microsoft.com/office/drawing/2014/main" id="{9916C66A-0BFE-F2BC-7F08-BD55A68CA127}"/>
              </a:ext>
            </a:extLst>
          </p:cNvPr>
          <p:cNvSpPr/>
          <p:nvPr/>
        </p:nvSpPr>
        <p:spPr>
          <a:xfrm>
            <a:off x="9101413" y="4091332"/>
            <a:ext cx="2052316" cy="2035203"/>
          </a:xfrm>
          <a:prstGeom prst="ellipse">
            <a:avLst/>
          </a:prstGeom>
          <a:solidFill>
            <a:srgbClr val="9AC3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D2ADE886-FADA-780B-6505-3E731EA2A440}"/>
              </a:ext>
            </a:extLst>
          </p:cNvPr>
          <p:cNvSpPr txBox="1"/>
          <p:nvPr/>
        </p:nvSpPr>
        <p:spPr>
          <a:xfrm>
            <a:off x="9323679" y="4575076"/>
            <a:ext cx="1607784" cy="1015663"/>
          </a:xfrm>
          <a:prstGeom prst="rect">
            <a:avLst/>
          </a:prstGeom>
          <a:noFill/>
        </p:spPr>
        <p:txBody>
          <a:bodyPr wrap="square" rtlCol="0">
            <a:spAutoFit/>
          </a:bodyPr>
          <a:lstStyle/>
          <a:p>
            <a:pPr algn="ctr"/>
            <a:r>
              <a:rPr lang="en-GB" sz="2000" b="1" noProof="1">
                <a:solidFill>
                  <a:schemeClr val="bg1"/>
                </a:solidFill>
                <a:latin typeface="Comfortaa" pitchFamily="2" charset="0"/>
              </a:rPr>
              <a:t>NEW enrol every month! </a:t>
            </a:r>
          </a:p>
        </p:txBody>
      </p:sp>
    </p:spTree>
    <p:extLst>
      <p:ext uri="{BB962C8B-B14F-4D97-AF65-F5344CB8AC3E}">
        <p14:creationId xmlns:p14="http://schemas.microsoft.com/office/powerpoint/2010/main" val="36756156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and black logo&#10;&#10;AI-generated content may be incorrect.">
            <a:extLst>
              <a:ext uri="{FF2B5EF4-FFF2-40B4-BE49-F238E27FC236}">
                <a16:creationId xmlns:a16="http://schemas.microsoft.com/office/drawing/2014/main" id="{A10056EB-7B70-920C-BECF-8ECB0B77130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891348" y="368637"/>
            <a:ext cx="1818592" cy="589422"/>
          </a:xfrm>
          <a:prstGeom prst="rect">
            <a:avLst/>
          </a:prstGeom>
        </p:spPr>
      </p:pic>
      <p:sp>
        <p:nvSpPr>
          <p:cNvPr id="4" name="TextBox 3">
            <a:extLst>
              <a:ext uri="{FF2B5EF4-FFF2-40B4-BE49-F238E27FC236}">
                <a16:creationId xmlns:a16="http://schemas.microsoft.com/office/drawing/2014/main" id="{586E8DCF-FAE8-CB7B-5893-5ACE7147C839}"/>
              </a:ext>
            </a:extLst>
          </p:cNvPr>
          <p:cNvSpPr txBox="1"/>
          <p:nvPr/>
        </p:nvSpPr>
        <p:spPr>
          <a:xfrm>
            <a:off x="334788" y="481072"/>
            <a:ext cx="8044567" cy="1015663"/>
          </a:xfrm>
          <a:prstGeom prst="rect">
            <a:avLst/>
          </a:prstGeom>
          <a:noFill/>
        </p:spPr>
        <p:txBody>
          <a:bodyPr wrap="square" rtlCol="0">
            <a:spAutoFit/>
          </a:bodyPr>
          <a:lstStyle/>
          <a:p>
            <a:r>
              <a:rPr lang="en-GB" sz="3200" b="1" noProof="1">
                <a:solidFill>
                  <a:srgbClr val="3F4041"/>
                </a:solidFill>
                <a:latin typeface="Comfortaa" pitchFamily="2" charset="0"/>
              </a:rPr>
              <a:t>National Diploma in Dental Nursing</a:t>
            </a:r>
            <a:br>
              <a:rPr lang="en-GB" sz="3200" b="1" noProof="1">
                <a:solidFill>
                  <a:srgbClr val="3F4041"/>
                </a:solidFill>
                <a:latin typeface="Comfortaa" pitchFamily="2" charset="0"/>
              </a:rPr>
            </a:br>
            <a:r>
              <a:rPr lang="en-GB" sz="2800" b="1" noProof="1">
                <a:solidFill>
                  <a:srgbClr val="009FE3"/>
                </a:solidFill>
                <a:latin typeface="Comfortaa Medium" pitchFamily="2" charset="0"/>
              </a:rPr>
              <a:t>Course Syllabus</a:t>
            </a:r>
          </a:p>
        </p:txBody>
      </p:sp>
      <p:sp>
        <p:nvSpPr>
          <p:cNvPr id="5" name="TextBox 4">
            <a:extLst>
              <a:ext uri="{FF2B5EF4-FFF2-40B4-BE49-F238E27FC236}">
                <a16:creationId xmlns:a16="http://schemas.microsoft.com/office/drawing/2014/main" id="{8D13250B-9483-8E8A-C7B5-6CA7FAE97CF6}"/>
              </a:ext>
            </a:extLst>
          </p:cNvPr>
          <p:cNvSpPr txBox="1"/>
          <p:nvPr/>
        </p:nvSpPr>
        <p:spPr>
          <a:xfrm>
            <a:off x="1680583" y="2198359"/>
            <a:ext cx="4404468" cy="3170099"/>
          </a:xfrm>
          <a:prstGeom prst="rect">
            <a:avLst/>
          </a:prstGeom>
          <a:noFill/>
        </p:spPr>
        <p:txBody>
          <a:bodyPr wrap="square" rtlCol="0">
            <a:spAutoFit/>
          </a:bodyPr>
          <a:lstStyle/>
          <a:p>
            <a:r>
              <a:rPr lang="en-GB" sz="2000" noProof="1">
                <a:solidFill>
                  <a:srgbClr val="3F4041"/>
                </a:solidFill>
                <a:latin typeface="Comfortaa Medium" pitchFamily="2" charset="0"/>
              </a:rPr>
              <a:t>Health &amp; safety and infection </a:t>
            </a:r>
            <a:br>
              <a:rPr lang="en-GB" sz="2000" noProof="1">
                <a:solidFill>
                  <a:srgbClr val="3F4041"/>
                </a:solidFill>
                <a:latin typeface="Comfortaa Medium" pitchFamily="2" charset="0"/>
              </a:rPr>
            </a:br>
            <a:r>
              <a:rPr lang="en-GB" sz="2000" noProof="1">
                <a:solidFill>
                  <a:srgbClr val="3F4041"/>
                </a:solidFill>
                <a:latin typeface="Comfortaa Medium" pitchFamily="2" charset="0"/>
              </a:rPr>
              <a:t>control in the workplace </a:t>
            </a:r>
          </a:p>
          <a:p>
            <a:endParaRPr lang="en-GB" sz="2000" noProof="1">
              <a:solidFill>
                <a:srgbClr val="3F4041"/>
              </a:solidFill>
              <a:latin typeface="Comfortaa Medium" pitchFamily="2" charset="0"/>
            </a:endParaRPr>
          </a:p>
          <a:p>
            <a:r>
              <a:rPr lang="en-GB" sz="2000" noProof="1">
                <a:solidFill>
                  <a:srgbClr val="3F4041"/>
                </a:solidFill>
                <a:latin typeface="Comfortaa Medium" pitchFamily="2" charset="0"/>
              </a:rPr>
              <a:t>Medical emergencies </a:t>
            </a:r>
          </a:p>
          <a:p>
            <a:endParaRPr lang="en-GB" sz="2000" noProof="1">
              <a:solidFill>
                <a:srgbClr val="3F4041"/>
              </a:solidFill>
              <a:latin typeface="Comfortaa Medium" pitchFamily="2" charset="0"/>
            </a:endParaRPr>
          </a:p>
          <a:p>
            <a:r>
              <a:rPr lang="en-GB" sz="2000" noProof="1">
                <a:solidFill>
                  <a:srgbClr val="3F4041"/>
                </a:solidFill>
                <a:latin typeface="Comfortaa Medium" pitchFamily="2" charset="0"/>
              </a:rPr>
              <a:t>Dental radiography </a:t>
            </a:r>
          </a:p>
          <a:p>
            <a:endParaRPr lang="en-GB" sz="2000" noProof="1">
              <a:solidFill>
                <a:srgbClr val="3F4041"/>
              </a:solidFill>
              <a:latin typeface="Comfortaa Medium" pitchFamily="2" charset="0"/>
            </a:endParaRPr>
          </a:p>
          <a:p>
            <a:r>
              <a:rPr lang="en-GB" sz="2000" noProof="1">
                <a:solidFill>
                  <a:srgbClr val="3F4041"/>
                </a:solidFill>
                <a:latin typeface="Comfortaa Medium" pitchFamily="2" charset="0"/>
              </a:rPr>
              <a:t>Legislation and ethics </a:t>
            </a:r>
          </a:p>
          <a:p>
            <a:endParaRPr lang="en-GB" sz="2000" noProof="1">
              <a:solidFill>
                <a:srgbClr val="3F4041"/>
              </a:solidFill>
              <a:latin typeface="Comfortaa Medium" pitchFamily="2" charset="0"/>
            </a:endParaRPr>
          </a:p>
          <a:p>
            <a:r>
              <a:rPr lang="en-GB" sz="2000" noProof="1">
                <a:solidFill>
                  <a:srgbClr val="3F4041"/>
                </a:solidFill>
                <a:latin typeface="Comfortaa Medium" pitchFamily="2" charset="0"/>
              </a:rPr>
              <a:t>Dental and general anatomy </a:t>
            </a:r>
          </a:p>
        </p:txBody>
      </p:sp>
      <p:sp>
        <p:nvSpPr>
          <p:cNvPr id="6" name="Rounded Rectangle 5">
            <a:extLst>
              <a:ext uri="{FF2B5EF4-FFF2-40B4-BE49-F238E27FC236}">
                <a16:creationId xmlns:a16="http://schemas.microsoft.com/office/drawing/2014/main" id="{033167BA-7F43-4034-D6B6-F16D3B83B8E8}"/>
              </a:ext>
            </a:extLst>
          </p:cNvPr>
          <p:cNvSpPr/>
          <p:nvPr/>
        </p:nvSpPr>
        <p:spPr>
          <a:xfrm>
            <a:off x="1390851" y="2106034"/>
            <a:ext cx="4466252" cy="834873"/>
          </a:xfrm>
          <a:prstGeom prst="roundRect">
            <a:avLst/>
          </a:prstGeom>
          <a:noFill/>
          <a:ln w="28575">
            <a:solidFill>
              <a:srgbClr val="009F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7" name="TextBox 6">
            <a:extLst>
              <a:ext uri="{FF2B5EF4-FFF2-40B4-BE49-F238E27FC236}">
                <a16:creationId xmlns:a16="http://schemas.microsoft.com/office/drawing/2014/main" id="{06D7FF1E-AC72-6BFE-F1C3-E2CDAEBA04A6}"/>
              </a:ext>
            </a:extLst>
          </p:cNvPr>
          <p:cNvSpPr txBox="1"/>
          <p:nvPr/>
        </p:nvSpPr>
        <p:spPr>
          <a:xfrm>
            <a:off x="6374783" y="2198359"/>
            <a:ext cx="4559644" cy="3477875"/>
          </a:xfrm>
          <a:prstGeom prst="rect">
            <a:avLst/>
          </a:prstGeom>
          <a:noFill/>
        </p:spPr>
        <p:txBody>
          <a:bodyPr wrap="square" rtlCol="0">
            <a:spAutoFit/>
          </a:bodyPr>
          <a:lstStyle/>
          <a:p>
            <a:r>
              <a:rPr lang="en-GB" sz="2000" noProof="1">
                <a:solidFill>
                  <a:srgbClr val="3F4041"/>
                </a:solidFill>
                <a:latin typeface="Comfortaa Medium" pitchFamily="2" charset="0"/>
              </a:rPr>
              <a:t>Dental disease – cause, diagnosis and prevention</a:t>
            </a:r>
          </a:p>
          <a:p>
            <a:r>
              <a:rPr lang="en-GB" sz="2000" noProof="1">
                <a:solidFill>
                  <a:srgbClr val="3F4041"/>
                </a:solidFill>
                <a:latin typeface="Comfortaa Medium" pitchFamily="2" charset="0"/>
              </a:rPr>
              <a:t> </a:t>
            </a:r>
          </a:p>
          <a:p>
            <a:r>
              <a:rPr lang="en-GB" sz="2000" noProof="1">
                <a:solidFill>
                  <a:srgbClr val="3F4041"/>
                </a:solidFill>
                <a:latin typeface="Comfortaa Medium" pitchFamily="2" charset="0"/>
              </a:rPr>
              <a:t>Dental check-ups, treatment</a:t>
            </a:r>
          </a:p>
          <a:p>
            <a:r>
              <a:rPr lang="en-GB" sz="2000" noProof="1">
                <a:solidFill>
                  <a:srgbClr val="3F4041"/>
                </a:solidFill>
                <a:latin typeface="Comfortaa Medium" pitchFamily="2" charset="0"/>
              </a:rPr>
              <a:t>planning and actual treatments</a:t>
            </a:r>
          </a:p>
          <a:p>
            <a:r>
              <a:rPr lang="en-GB" sz="2000" noProof="1">
                <a:solidFill>
                  <a:srgbClr val="3F4041"/>
                </a:solidFill>
                <a:latin typeface="Comfortaa Medium" pitchFamily="2" charset="0"/>
              </a:rPr>
              <a:t> </a:t>
            </a:r>
          </a:p>
          <a:p>
            <a:r>
              <a:rPr lang="en-GB" sz="2000" noProof="1">
                <a:solidFill>
                  <a:srgbClr val="3F4041"/>
                </a:solidFill>
                <a:latin typeface="Comfortaa Medium" pitchFamily="2" charset="0"/>
              </a:rPr>
              <a:t>Patient care and management </a:t>
            </a:r>
          </a:p>
          <a:p>
            <a:endParaRPr lang="en-GB" sz="2000" noProof="1">
              <a:solidFill>
                <a:srgbClr val="3F4041"/>
              </a:solidFill>
              <a:latin typeface="Comfortaa Medium" pitchFamily="2" charset="0"/>
            </a:endParaRPr>
          </a:p>
          <a:p>
            <a:r>
              <a:rPr lang="en-GB" sz="2000" noProof="1">
                <a:solidFill>
                  <a:srgbClr val="3F4041"/>
                </a:solidFill>
                <a:latin typeface="Comfortaa Medium" pitchFamily="2" charset="0"/>
              </a:rPr>
              <a:t>Dental drugs, materials instruments and equipment</a:t>
            </a:r>
          </a:p>
          <a:p>
            <a:endParaRPr lang="en-GB" sz="2000" noProof="1">
              <a:solidFill>
                <a:srgbClr val="3F4041"/>
              </a:solidFill>
            </a:endParaRPr>
          </a:p>
        </p:txBody>
      </p:sp>
      <p:sp>
        <p:nvSpPr>
          <p:cNvPr id="8" name="Rounded Rectangle 7">
            <a:extLst>
              <a:ext uri="{FF2B5EF4-FFF2-40B4-BE49-F238E27FC236}">
                <a16:creationId xmlns:a16="http://schemas.microsoft.com/office/drawing/2014/main" id="{069F5B4F-9321-A20D-1595-BED7805FA529}"/>
              </a:ext>
            </a:extLst>
          </p:cNvPr>
          <p:cNvSpPr/>
          <p:nvPr/>
        </p:nvSpPr>
        <p:spPr>
          <a:xfrm>
            <a:off x="1390851" y="3041867"/>
            <a:ext cx="4466251" cy="510745"/>
          </a:xfrm>
          <a:prstGeom prst="roundRect">
            <a:avLst/>
          </a:prstGeom>
          <a:noFill/>
          <a:ln w="28575">
            <a:solidFill>
              <a:srgbClr val="009F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9" name="Rounded Rectangle 8">
            <a:extLst>
              <a:ext uri="{FF2B5EF4-FFF2-40B4-BE49-F238E27FC236}">
                <a16:creationId xmlns:a16="http://schemas.microsoft.com/office/drawing/2014/main" id="{DF528D43-4F11-422B-E835-4D4869FFCCE5}"/>
              </a:ext>
            </a:extLst>
          </p:cNvPr>
          <p:cNvSpPr/>
          <p:nvPr/>
        </p:nvSpPr>
        <p:spPr>
          <a:xfrm>
            <a:off x="1390851" y="3666375"/>
            <a:ext cx="4466251" cy="510745"/>
          </a:xfrm>
          <a:prstGeom prst="roundRect">
            <a:avLst/>
          </a:prstGeom>
          <a:noFill/>
          <a:ln w="28575">
            <a:solidFill>
              <a:srgbClr val="009F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10" name="Rounded Rectangle 9">
            <a:extLst>
              <a:ext uri="{FF2B5EF4-FFF2-40B4-BE49-F238E27FC236}">
                <a16:creationId xmlns:a16="http://schemas.microsoft.com/office/drawing/2014/main" id="{7E516B4D-1CEA-7B76-CD7B-5932C2D77DDE}"/>
              </a:ext>
            </a:extLst>
          </p:cNvPr>
          <p:cNvSpPr/>
          <p:nvPr/>
        </p:nvSpPr>
        <p:spPr>
          <a:xfrm>
            <a:off x="1390851" y="4275668"/>
            <a:ext cx="4466251" cy="510745"/>
          </a:xfrm>
          <a:prstGeom prst="roundRect">
            <a:avLst/>
          </a:prstGeom>
          <a:noFill/>
          <a:ln w="28575">
            <a:solidFill>
              <a:srgbClr val="009F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11" name="Rounded Rectangle 10">
            <a:extLst>
              <a:ext uri="{FF2B5EF4-FFF2-40B4-BE49-F238E27FC236}">
                <a16:creationId xmlns:a16="http://schemas.microsoft.com/office/drawing/2014/main" id="{38F42213-E07D-2CC4-AF8F-AA74A328BD40}"/>
              </a:ext>
            </a:extLst>
          </p:cNvPr>
          <p:cNvSpPr/>
          <p:nvPr/>
        </p:nvSpPr>
        <p:spPr>
          <a:xfrm>
            <a:off x="1390850" y="4884961"/>
            <a:ext cx="4466252" cy="510745"/>
          </a:xfrm>
          <a:prstGeom prst="roundRect">
            <a:avLst/>
          </a:prstGeom>
          <a:noFill/>
          <a:ln w="28575">
            <a:solidFill>
              <a:srgbClr val="009F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12" name="Rounded Rectangle 11">
            <a:extLst>
              <a:ext uri="{FF2B5EF4-FFF2-40B4-BE49-F238E27FC236}">
                <a16:creationId xmlns:a16="http://schemas.microsoft.com/office/drawing/2014/main" id="{00118595-D37F-63F7-4DCD-303AA0B54DB5}"/>
              </a:ext>
            </a:extLst>
          </p:cNvPr>
          <p:cNvSpPr/>
          <p:nvPr/>
        </p:nvSpPr>
        <p:spPr>
          <a:xfrm>
            <a:off x="6144340" y="2109225"/>
            <a:ext cx="4787592" cy="834873"/>
          </a:xfrm>
          <a:prstGeom prst="roundRect">
            <a:avLst/>
          </a:prstGeom>
          <a:noFill/>
          <a:ln w="28575">
            <a:solidFill>
              <a:srgbClr val="009F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13" name="Rounded Rectangle 12">
            <a:extLst>
              <a:ext uri="{FF2B5EF4-FFF2-40B4-BE49-F238E27FC236}">
                <a16:creationId xmlns:a16="http://schemas.microsoft.com/office/drawing/2014/main" id="{EC346851-09B5-F2AA-2558-C68EC06F2DD8}"/>
              </a:ext>
            </a:extLst>
          </p:cNvPr>
          <p:cNvSpPr/>
          <p:nvPr/>
        </p:nvSpPr>
        <p:spPr>
          <a:xfrm>
            <a:off x="6144341" y="3042744"/>
            <a:ext cx="4790086" cy="834873"/>
          </a:xfrm>
          <a:prstGeom prst="roundRect">
            <a:avLst/>
          </a:prstGeom>
          <a:noFill/>
          <a:ln w="28575">
            <a:solidFill>
              <a:srgbClr val="009F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14" name="Rounded Rectangle 13">
            <a:extLst>
              <a:ext uri="{FF2B5EF4-FFF2-40B4-BE49-F238E27FC236}">
                <a16:creationId xmlns:a16="http://schemas.microsoft.com/office/drawing/2014/main" id="{87601714-B3C0-9BC9-E9ED-75271A5FED2D}"/>
              </a:ext>
            </a:extLst>
          </p:cNvPr>
          <p:cNvSpPr/>
          <p:nvPr/>
        </p:nvSpPr>
        <p:spPr>
          <a:xfrm>
            <a:off x="6146835" y="3966220"/>
            <a:ext cx="4787592" cy="510745"/>
          </a:xfrm>
          <a:prstGeom prst="roundRect">
            <a:avLst/>
          </a:prstGeom>
          <a:noFill/>
          <a:ln w="28575">
            <a:solidFill>
              <a:srgbClr val="009F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15" name="Rounded Rectangle 14">
            <a:extLst>
              <a:ext uri="{FF2B5EF4-FFF2-40B4-BE49-F238E27FC236}">
                <a16:creationId xmlns:a16="http://schemas.microsoft.com/office/drawing/2014/main" id="{3A3B835D-9093-CC1A-74B1-B7B876006494}"/>
              </a:ext>
            </a:extLst>
          </p:cNvPr>
          <p:cNvSpPr/>
          <p:nvPr/>
        </p:nvSpPr>
        <p:spPr>
          <a:xfrm>
            <a:off x="6146835" y="4579735"/>
            <a:ext cx="4787592" cy="819162"/>
          </a:xfrm>
          <a:prstGeom prst="roundRect">
            <a:avLst/>
          </a:prstGeom>
          <a:noFill/>
          <a:ln w="28575">
            <a:solidFill>
              <a:srgbClr val="009F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Tree>
    <p:extLst>
      <p:ext uri="{BB962C8B-B14F-4D97-AF65-F5344CB8AC3E}">
        <p14:creationId xmlns:p14="http://schemas.microsoft.com/office/powerpoint/2010/main" val="2370530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4D6973-F582-2ACF-2BC7-65EEC8A4F2B6}"/>
              </a:ext>
            </a:extLst>
          </p:cNvPr>
          <p:cNvSpPr txBox="1"/>
          <p:nvPr/>
        </p:nvSpPr>
        <p:spPr>
          <a:xfrm>
            <a:off x="220689" y="3793727"/>
            <a:ext cx="2462748" cy="2246769"/>
          </a:xfrm>
          <a:prstGeom prst="rect">
            <a:avLst/>
          </a:prstGeom>
          <a:noFill/>
        </p:spPr>
        <p:txBody>
          <a:bodyPr wrap="square" rtlCol="0">
            <a:spAutoFit/>
          </a:bodyPr>
          <a:lstStyle/>
          <a:p>
            <a:pPr algn="ctr"/>
            <a:r>
              <a:rPr lang="en-GB" sz="2000" b="1" noProof="1">
                <a:solidFill>
                  <a:schemeClr val="bg1"/>
                </a:solidFill>
                <a:latin typeface="Comfortaa Medium" pitchFamily="2" charset="0"/>
              </a:rPr>
              <a:t>UK’s leading provider of dental apprenticeships, training &amp; recruitment services.</a:t>
            </a:r>
          </a:p>
        </p:txBody>
      </p:sp>
      <p:sp>
        <p:nvSpPr>
          <p:cNvPr id="4" name="Oval 3">
            <a:extLst>
              <a:ext uri="{FF2B5EF4-FFF2-40B4-BE49-F238E27FC236}">
                <a16:creationId xmlns:a16="http://schemas.microsoft.com/office/drawing/2014/main" id="{AB75FEF4-92A5-D89A-D722-0BB20F60A091}"/>
              </a:ext>
            </a:extLst>
          </p:cNvPr>
          <p:cNvSpPr/>
          <p:nvPr/>
        </p:nvSpPr>
        <p:spPr>
          <a:xfrm>
            <a:off x="3595372" y="1703110"/>
            <a:ext cx="1725890" cy="1725890"/>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noProof="1"/>
          </a:p>
        </p:txBody>
      </p:sp>
      <p:sp>
        <p:nvSpPr>
          <p:cNvPr id="5" name="TextBox 4">
            <a:extLst>
              <a:ext uri="{FF2B5EF4-FFF2-40B4-BE49-F238E27FC236}">
                <a16:creationId xmlns:a16="http://schemas.microsoft.com/office/drawing/2014/main" id="{4A3960E6-303A-8EF5-4CF1-F14CA4E10D99}"/>
              </a:ext>
            </a:extLst>
          </p:cNvPr>
          <p:cNvSpPr txBox="1"/>
          <p:nvPr/>
        </p:nvSpPr>
        <p:spPr>
          <a:xfrm>
            <a:off x="3171674" y="3808640"/>
            <a:ext cx="2480543" cy="2246769"/>
          </a:xfrm>
          <a:prstGeom prst="rect">
            <a:avLst/>
          </a:prstGeom>
          <a:noFill/>
        </p:spPr>
        <p:txBody>
          <a:bodyPr wrap="square" rtlCol="0">
            <a:spAutoFit/>
          </a:bodyPr>
          <a:lstStyle/>
          <a:p>
            <a:pPr algn="ctr"/>
            <a:r>
              <a:rPr lang="en-GB" sz="2000" b="1" noProof="1">
                <a:solidFill>
                  <a:schemeClr val="bg1"/>
                </a:solidFill>
                <a:latin typeface="Comfortaa Medium" pitchFamily="2" charset="0"/>
              </a:rPr>
              <a:t>Deep-rooted expertise in the sector, combining a flexible and learner-focused approach.</a:t>
            </a:r>
          </a:p>
        </p:txBody>
      </p:sp>
      <p:sp>
        <p:nvSpPr>
          <p:cNvPr id="6" name="Oval 5">
            <a:extLst>
              <a:ext uri="{FF2B5EF4-FFF2-40B4-BE49-F238E27FC236}">
                <a16:creationId xmlns:a16="http://schemas.microsoft.com/office/drawing/2014/main" id="{7B199C4B-5873-DCEA-796C-E7C83EFF6405}"/>
              </a:ext>
            </a:extLst>
          </p:cNvPr>
          <p:cNvSpPr/>
          <p:nvPr/>
        </p:nvSpPr>
        <p:spPr>
          <a:xfrm>
            <a:off x="628997" y="1703110"/>
            <a:ext cx="1725890" cy="1725890"/>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7" name="TextBox 6">
            <a:extLst>
              <a:ext uri="{FF2B5EF4-FFF2-40B4-BE49-F238E27FC236}">
                <a16:creationId xmlns:a16="http://schemas.microsoft.com/office/drawing/2014/main" id="{D0541D8E-9CE8-D4EA-4387-DBAE420CAD57}"/>
              </a:ext>
            </a:extLst>
          </p:cNvPr>
          <p:cNvSpPr txBox="1"/>
          <p:nvPr/>
        </p:nvSpPr>
        <p:spPr>
          <a:xfrm>
            <a:off x="6390353" y="3878990"/>
            <a:ext cx="2430308" cy="2246769"/>
          </a:xfrm>
          <a:prstGeom prst="rect">
            <a:avLst/>
          </a:prstGeom>
          <a:noFill/>
        </p:spPr>
        <p:txBody>
          <a:bodyPr wrap="square" rtlCol="0">
            <a:spAutoFit/>
          </a:bodyPr>
          <a:lstStyle/>
          <a:p>
            <a:pPr algn="ctr"/>
            <a:r>
              <a:rPr lang="en-GB" sz="2000" b="1" noProof="1">
                <a:solidFill>
                  <a:schemeClr val="bg1"/>
                </a:solidFill>
                <a:latin typeface="Comfortaa Medium" pitchFamily="2" charset="0"/>
              </a:rPr>
              <a:t>Investing in </a:t>
            </a:r>
            <a:br>
              <a:rPr lang="en-GB" sz="2000" b="1" noProof="1">
                <a:solidFill>
                  <a:schemeClr val="bg1"/>
                </a:solidFill>
                <a:latin typeface="Comfortaa Medium" pitchFamily="2" charset="0"/>
              </a:rPr>
            </a:br>
            <a:r>
              <a:rPr lang="en-GB" sz="2000" b="1" noProof="1">
                <a:solidFill>
                  <a:schemeClr val="bg1"/>
                </a:solidFill>
                <a:latin typeface="Comfortaa Medium" pitchFamily="2" charset="0"/>
              </a:rPr>
              <a:t>the latest technology, to ensure a smooth delivery for our learners and employers.</a:t>
            </a:r>
          </a:p>
        </p:txBody>
      </p:sp>
      <p:sp>
        <p:nvSpPr>
          <p:cNvPr id="9" name="Oval 8">
            <a:extLst>
              <a:ext uri="{FF2B5EF4-FFF2-40B4-BE49-F238E27FC236}">
                <a16:creationId xmlns:a16="http://schemas.microsoft.com/office/drawing/2014/main" id="{2E15145F-0BFB-891D-CFAD-3432C798D14D}"/>
              </a:ext>
            </a:extLst>
          </p:cNvPr>
          <p:cNvSpPr/>
          <p:nvPr/>
        </p:nvSpPr>
        <p:spPr>
          <a:xfrm>
            <a:off x="6747731" y="1670114"/>
            <a:ext cx="1725890" cy="1725890"/>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noProof="1"/>
          </a:p>
        </p:txBody>
      </p:sp>
      <p:pic>
        <p:nvPicPr>
          <p:cNvPr id="33" name="Picture 32" descr="A white text on a black background&#10;&#10;AI-generated content may be incorrect.">
            <a:extLst>
              <a:ext uri="{FF2B5EF4-FFF2-40B4-BE49-F238E27FC236}">
                <a16:creationId xmlns:a16="http://schemas.microsoft.com/office/drawing/2014/main" id="{EE5B2B3D-4EAE-B55D-AB58-7A6FEC56C06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625398" y="325936"/>
            <a:ext cx="2231814" cy="743938"/>
          </a:xfrm>
          <a:prstGeom prst="rect">
            <a:avLst/>
          </a:prstGeom>
        </p:spPr>
      </p:pic>
      <p:sp>
        <p:nvSpPr>
          <p:cNvPr id="34" name="TextBox 33">
            <a:extLst>
              <a:ext uri="{FF2B5EF4-FFF2-40B4-BE49-F238E27FC236}">
                <a16:creationId xmlns:a16="http://schemas.microsoft.com/office/drawing/2014/main" id="{D4B929B9-EE40-6C51-2ECC-1E6226B2F348}"/>
              </a:ext>
            </a:extLst>
          </p:cNvPr>
          <p:cNvSpPr txBox="1"/>
          <p:nvPr/>
        </p:nvSpPr>
        <p:spPr>
          <a:xfrm>
            <a:off x="372520" y="457826"/>
            <a:ext cx="5339018" cy="584775"/>
          </a:xfrm>
          <a:prstGeom prst="rect">
            <a:avLst/>
          </a:prstGeom>
          <a:noFill/>
        </p:spPr>
        <p:txBody>
          <a:bodyPr wrap="square" rtlCol="0">
            <a:spAutoFit/>
          </a:bodyPr>
          <a:lstStyle/>
          <a:p>
            <a:r>
              <a:rPr lang="en-GB" sz="3200" b="1" noProof="1">
                <a:solidFill>
                  <a:schemeClr val="bg1"/>
                </a:solidFill>
                <a:latin typeface="Comfortaa" pitchFamily="2" charset="0"/>
              </a:rPr>
              <a:t>Who are we?</a:t>
            </a:r>
          </a:p>
        </p:txBody>
      </p:sp>
      <p:cxnSp>
        <p:nvCxnSpPr>
          <p:cNvPr id="36" name="Straight Connector 35">
            <a:extLst>
              <a:ext uri="{FF2B5EF4-FFF2-40B4-BE49-F238E27FC236}">
                <a16:creationId xmlns:a16="http://schemas.microsoft.com/office/drawing/2014/main" id="{4FD251D2-7284-7F24-1AB3-C3370CF9A1BE}"/>
              </a:ext>
            </a:extLst>
          </p:cNvPr>
          <p:cNvCxnSpPr>
            <a:cxnSpLocks/>
          </p:cNvCxnSpPr>
          <p:nvPr/>
        </p:nvCxnSpPr>
        <p:spPr>
          <a:xfrm>
            <a:off x="2927555" y="1636468"/>
            <a:ext cx="0" cy="4489291"/>
          </a:xfrm>
          <a:prstGeom prst="line">
            <a:avLst/>
          </a:prstGeom>
          <a:ln w="38100">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CEAE5072-EDD8-C89F-A5FA-43AF3EE812C3}"/>
              </a:ext>
            </a:extLst>
          </p:cNvPr>
          <p:cNvCxnSpPr>
            <a:cxnSpLocks/>
          </p:cNvCxnSpPr>
          <p:nvPr/>
        </p:nvCxnSpPr>
        <p:spPr>
          <a:xfrm>
            <a:off x="6096000" y="1636468"/>
            <a:ext cx="0" cy="4422001"/>
          </a:xfrm>
          <a:prstGeom prst="line">
            <a:avLst/>
          </a:prstGeom>
          <a:ln w="38100">
            <a:solidFill>
              <a:schemeClr val="bg1"/>
            </a:solidFill>
            <a:prstDash val="dash"/>
          </a:ln>
        </p:spPr>
        <p:style>
          <a:lnRef idx="2">
            <a:schemeClr val="accent1"/>
          </a:lnRef>
          <a:fillRef idx="0">
            <a:schemeClr val="accent1"/>
          </a:fillRef>
          <a:effectRef idx="1">
            <a:schemeClr val="accent1"/>
          </a:effectRef>
          <a:fontRef idx="minor">
            <a:schemeClr val="tx1"/>
          </a:fontRef>
        </p:style>
      </p:cxnSp>
      <p:pic>
        <p:nvPicPr>
          <p:cNvPr id="42" name="Picture 41">
            <a:extLst>
              <a:ext uri="{FF2B5EF4-FFF2-40B4-BE49-F238E27FC236}">
                <a16:creationId xmlns:a16="http://schemas.microsoft.com/office/drawing/2014/main" id="{24AB44A3-80ED-A2DA-C196-364F8034C54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77346" y="2039554"/>
            <a:ext cx="1151993" cy="991250"/>
          </a:xfrm>
          <a:prstGeom prst="rect">
            <a:avLst/>
          </a:prstGeom>
        </p:spPr>
      </p:pic>
      <p:pic>
        <p:nvPicPr>
          <p:cNvPr id="44" name="Picture 43" descr="A white line drawing of a person pointing at a tooth&#10;&#10;AI-generated content may be incorrect.">
            <a:extLst>
              <a:ext uri="{FF2B5EF4-FFF2-40B4-BE49-F238E27FC236}">
                <a16:creationId xmlns:a16="http://schemas.microsoft.com/office/drawing/2014/main" id="{8F99DBE0-222D-B2AC-B6FB-7BBC2837E4F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950796" y="2120198"/>
            <a:ext cx="1110420" cy="989063"/>
          </a:xfrm>
          <a:prstGeom prst="rect">
            <a:avLst/>
          </a:prstGeom>
        </p:spPr>
      </p:pic>
      <p:pic>
        <p:nvPicPr>
          <p:cNvPr id="46" name="Picture 45" descr="A white line drawing of a tooth on a computer screen&#10;&#10;AI-generated content may be incorrect.">
            <a:extLst>
              <a:ext uri="{FF2B5EF4-FFF2-40B4-BE49-F238E27FC236}">
                <a16:creationId xmlns:a16="http://schemas.microsoft.com/office/drawing/2014/main" id="{6ED000DB-2704-97B5-0C96-643D4B458A5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091723" y="2115525"/>
            <a:ext cx="1118941" cy="941623"/>
          </a:xfrm>
          <a:prstGeom prst="rect">
            <a:avLst/>
          </a:prstGeom>
        </p:spPr>
      </p:pic>
      <p:sp>
        <p:nvSpPr>
          <p:cNvPr id="2" name="TextBox 1">
            <a:extLst>
              <a:ext uri="{FF2B5EF4-FFF2-40B4-BE49-F238E27FC236}">
                <a16:creationId xmlns:a16="http://schemas.microsoft.com/office/drawing/2014/main" id="{17E35A43-9FEB-54AC-2A5D-4948164B8A15}"/>
              </a:ext>
            </a:extLst>
          </p:cNvPr>
          <p:cNvSpPr txBox="1"/>
          <p:nvPr/>
        </p:nvSpPr>
        <p:spPr>
          <a:xfrm>
            <a:off x="9384696" y="3893006"/>
            <a:ext cx="2430308" cy="2246769"/>
          </a:xfrm>
          <a:prstGeom prst="rect">
            <a:avLst/>
          </a:prstGeom>
          <a:noFill/>
        </p:spPr>
        <p:txBody>
          <a:bodyPr wrap="square" rtlCol="0">
            <a:spAutoFit/>
          </a:bodyPr>
          <a:lstStyle/>
          <a:p>
            <a:pPr algn="ctr"/>
            <a:r>
              <a:rPr lang="en-GB" sz="2000" b="1" dirty="0">
                <a:solidFill>
                  <a:schemeClr val="bg1"/>
                </a:solidFill>
                <a:latin typeface="Comfortaa" pitchFamily="2" charset="0"/>
              </a:rPr>
              <a:t>We have the highest QAR in the industry and a 99.6% pass rate. We are leaders on quality.</a:t>
            </a:r>
            <a:endParaRPr lang="en-GB" sz="2400" b="1" noProof="1">
              <a:solidFill>
                <a:schemeClr val="bg1"/>
              </a:solidFill>
              <a:latin typeface="Comfortaa" pitchFamily="2" charset="0"/>
            </a:endParaRPr>
          </a:p>
        </p:txBody>
      </p:sp>
      <p:sp>
        <p:nvSpPr>
          <p:cNvPr id="8" name="Oval 7">
            <a:extLst>
              <a:ext uri="{FF2B5EF4-FFF2-40B4-BE49-F238E27FC236}">
                <a16:creationId xmlns:a16="http://schemas.microsoft.com/office/drawing/2014/main" id="{869A2861-6240-417C-642F-530E379DFA13}"/>
              </a:ext>
            </a:extLst>
          </p:cNvPr>
          <p:cNvSpPr/>
          <p:nvPr/>
        </p:nvSpPr>
        <p:spPr>
          <a:xfrm>
            <a:off x="9736905" y="1662411"/>
            <a:ext cx="1725890" cy="1725890"/>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noProof="1"/>
          </a:p>
        </p:txBody>
      </p:sp>
      <p:cxnSp>
        <p:nvCxnSpPr>
          <p:cNvPr id="10" name="Straight Connector 9">
            <a:extLst>
              <a:ext uri="{FF2B5EF4-FFF2-40B4-BE49-F238E27FC236}">
                <a16:creationId xmlns:a16="http://schemas.microsoft.com/office/drawing/2014/main" id="{F5E9BD8E-2868-A659-99F0-7F81B85F27D7}"/>
              </a:ext>
            </a:extLst>
          </p:cNvPr>
          <p:cNvCxnSpPr>
            <a:cxnSpLocks/>
          </p:cNvCxnSpPr>
          <p:nvPr/>
        </p:nvCxnSpPr>
        <p:spPr>
          <a:xfrm>
            <a:off x="9154601" y="1667989"/>
            <a:ext cx="0" cy="4422001"/>
          </a:xfrm>
          <a:prstGeom prst="line">
            <a:avLst/>
          </a:prstGeom>
          <a:ln w="38100">
            <a:solidFill>
              <a:schemeClr val="bg1"/>
            </a:solidFill>
            <a:prstDash val="dash"/>
          </a:ln>
        </p:spPr>
        <p:style>
          <a:lnRef idx="2">
            <a:schemeClr val="accent1"/>
          </a:lnRef>
          <a:fillRef idx="0">
            <a:schemeClr val="accent1"/>
          </a:fillRef>
          <a:effectRef idx="1">
            <a:schemeClr val="accent1"/>
          </a:effectRef>
          <a:fontRef idx="minor">
            <a:schemeClr val="tx1"/>
          </a:fontRef>
        </p:style>
      </p:cxnSp>
      <p:pic>
        <p:nvPicPr>
          <p:cNvPr id="12" name="Picture 11" descr="A white outline of a tooth with a star&#10;&#10;AI-generated content may be incorrect.">
            <a:extLst>
              <a:ext uri="{FF2B5EF4-FFF2-40B4-BE49-F238E27FC236}">
                <a16:creationId xmlns:a16="http://schemas.microsoft.com/office/drawing/2014/main" id="{6A360879-0A1C-EE01-6F69-59F187C0F44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174767" y="1985204"/>
            <a:ext cx="1039887" cy="1045600"/>
          </a:xfrm>
          <a:prstGeom prst="rect">
            <a:avLst/>
          </a:prstGeom>
        </p:spPr>
      </p:pic>
    </p:spTree>
    <p:extLst>
      <p:ext uri="{BB962C8B-B14F-4D97-AF65-F5344CB8AC3E}">
        <p14:creationId xmlns:p14="http://schemas.microsoft.com/office/powerpoint/2010/main" val="12892779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312B9A-2130-6365-1007-A8E89DDCBBEB}"/>
              </a:ext>
            </a:extLst>
          </p:cNvPr>
          <p:cNvSpPr txBox="1"/>
          <p:nvPr/>
        </p:nvSpPr>
        <p:spPr>
          <a:xfrm>
            <a:off x="334788" y="389361"/>
            <a:ext cx="8044567" cy="954107"/>
          </a:xfrm>
          <a:prstGeom prst="rect">
            <a:avLst/>
          </a:prstGeom>
          <a:noFill/>
        </p:spPr>
        <p:txBody>
          <a:bodyPr wrap="square" rtlCol="0">
            <a:spAutoFit/>
          </a:bodyPr>
          <a:lstStyle/>
          <a:p>
            <a:r>
              <a:rPr lang="en-GB" sz="2800" b="1" noProof="1">
                <a:solidFill>
                  <a:schemeClr val="bg1"/>
                </a:solidFill>
                <a:latin typeface="Comfortaa" pitchFamily="2" charset="0"/>
              </a:rPr>
              <a:t>How will your practice benefit </a:t>
            </a:r>
            <a:br>
              <a:rPr lang="en-GB" sz="2800" b="1" noProof="1">
                <a:solidFill>
                  <a:schemeClr val="bg1"/>
                </a:solidFill>
                <a:latin typeface="Comfortaa" pitchFamily="2" charset="0"/>
              </a:rPr>
            </a:br>
            <a:r>
              <a:rPr lang="en-GB" sz="2800" b="1" noProof="1">
                <a:solidFill>
                  <a:schemeClr val="bg1"/>
                </a:solidFill>
                <a:latin typeface="Comfortaa" pitchFamily="2" charset="0"/>
              </a:rPr>
              <a:t>from this course?</a:t>
            </a:r>
          </a:p>
        </p:txBody>
      </p:sp>
      <p:pic>
        <p:nvPicPr>
          <p:cNvPr id="3" name="Picture 2" descr="A white text on a black background&#10;&#10;AI-generated content may be incorrect.">
            <a:extLst>
              <a:ext uri="{FF2B5EF4-FFF2-40B4-BE49-F238E27FC236}">
                <a16:creationId xmlns:a16="http://schemas.microsoft.com/office/drawing/2014/main" id="{7890BB27-C862-C14A-7481-84155AD8635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625398" y="325936"/>
            <a:ext cx="2231814" cy="743938"/>
          </a:xfrm>
          <a:prstGeom prst="rect">
            <a:avLst/>
          </a:prstGeom>
        </p:spPr>
      </p:pic>
      <p:sp>
        <p:nvSpPr>
          <p:cNvPr id="4" name="TextBox 3">
            <a:extLst>
              <a:ext uri="{FF2B5EF4-FFF2-40B4-BE49-F238E27FC236}">
                <a16:creationId xmlns:a16="http://schemas.microsoft.com/office/drawing/2014/main" id="{0EE52218-1C84-88EC-7F14-CB73B3AAE7E5}"/>
              </a:ext>
            </a:extLst>
          </p:cNvPr>
          <p:cNvSpPr txBox="1"/>
          <p:nvPr/>
        </p:nvSpPr>
        <p:spPr>
          <a:xfrm>
            <a:off x="155347" y="3544762"/>
            <a:ext cx="3352587" cy="1877437"/>
          </a:xfrm>
          <a:prstGeom prst="rect">
            <a:avLst/>
          </a:prstGeom>
          <a:noFill/>
        </p:spPr>
        <p:txBody>
          <a:bodyPr wrap="square" rtlCol="0">
            <a:spAutoFit/>
          </a:bodyPr>
          <a:lstStyle/>
          <a:p>
            <a:pPr algn="ctr"/>
            <a:r>
              <a:rPr lang="en-GB" sz="2000" b="1" noProof="1">
                <a:solidFill>
                  <a:schemeClr val="bg1"/>
                </a:solidFill>
                <a:latin typeface="Comfortaa" pitchFamily="2" charset="0"/>
              </a:rPr>
              <a:t>Flexible learning</a:t>
            </a:r>
            <a:br>
              <a:rPr lang="en-GB" sz="1600" b="1" noProof="1">
                <a:latin typeface="Comfortaa" pitchFamily="2" charset="0"/>
              </a:rPr>
            </a:br>
            <a:endParaRPr lang="en-GB" sz="1600" b="1" noProof="1">
              <a:latin typeface="Comfortaa Medium" pitchFamily="2" charset="0"/>
            </a:endParaRPr>
          </a:p>
          <a:p>
            <a:pPr algn="ctr"/>
            <a:r>
              <a:rPr lang="en-GB" sz="1600" b="1" noProof="1">
                <a:solidFill>
                  <a:schemeClr val="bg1"/>
                </a:solidFill>
                <a:latin typeface="Comfortaa Medium" pitchFamily="2" charset="0"/>
              </a:rPr>
              <a:t>Fortnightly online classes (either on a Saturday or weekday evening) with experienced GDC-registered tutors.</a:t>
            </a:r>
          </a:p>
        </p:txBody>
      </p:sp>
      <p:sp>
        <p:nvSpPr>
          <p:cNvPr id="5" name="Oval 4">
            <a:extLst>
              <a:ext uri="{FF2B5EF4-FFF2-40B4-BE49-F238E27FC236}">
                <a16:creationId xmlns:a16="http://schemas.microsoft.com/office/drawing/2014/main" id="{1E35067B-9D00-8852-6B45-286A3180809B}"/>
              </a:ext>
            </a:extLst>
          </p:cNvPr>
          <p:cNvSpPr/>
          <p:nvPr/>
        </p:nvSpPr>
        <p:spPr>
          <a:xfrm>
            <a:off x="5041688" y="1604115"/>
            <a:ext cx="1674508" cy="1674508"/>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noProof="1"/>
          </a:p>
        </p:txBody>
      </p:sp>
      <p:sp>
        <p:nvSpPr>
          <p:cNvPr id="6" name="TextBox 5">
            <a:extLst>
              <a:ext uri="{FF2B5EF4-FFF2-40B4-BE49-F238E27FC236}">
                <a16:creationId xmlns:a16="http://schemas.microsoft.com/office/drawing/2014/main" id="{E2B15030-36AB-716E-FFA8-6658DBCAF2BE}"/>
              </a:ext>
            </a:extLst>
          </p:cNvPr>
          <p:cNvSpPr txBox="1"/>
          <p:nvPr/>
        </p:nvSpPr>
        <p:spPr>
          <a:xfrm>
            <a:off x="4128035" y="3544762"/>
            <a:ext cx="3352587" cy="2708434"/>
          </a:xfrm>
          <a:prstGeom prst="rect">
            <a:avLst/>
          </a:prstGeom>
          <a:noFill/>
        </p:spPr>
        <p:txBody>
          <a:bodyPr wrap="square" rtlCol="0">
            <a:spAutoFit/>
          </a:bodyPr>
          <a:lstStyle/>
          <a:p>
            <a:pPr algn="ctr"/>
            <a:r>
              <a:rPr lang="en-GB" sz="2000" b="1" noProof="1">
                <a:solidFill>
                  <a:schemeClr val="bg1"/>
                </a:solidFill>
                <a:latin typeface="Comfortaa" pitchFamily="2" charset="0"/>
              </a:rPr>
              <a:t>Practical &amp; Exam-based Assessment</a:t>
            </a:r>
            <a:br>
              <a:rPr lang="en-GB" b="1" noProof="1">
                <a:solidFill>
                  <a:schemeClr val="bg1"/>
                </a:solidFill>
                <a:latin typeface="Comfortaa" pitchFamily="2" charset="0"/>
              </a:rPr>
            </a:br>
            <a:endParaRPr lang="en-GB" b="1" noProof="1">
              <a:solidFill>
                <a:schemeClr val="bg1"/>
              </a:solidFill>
              <a:latin typeface="Comfortaa" pitchFamily="2" charset="0"/>
            </a:endParaRPr>
          </a:p>
          <a:p>
            <a:pPr algn="ctr"/>
            <a:r>
              <a:rPr lang="en-GB" sz="1600" b="1" noProof="1">
                <a:solidFill>
                  <a:schemeClr val="bg1"/>
                </a:solidFill>
                <a:latin typeface="Comfortaa" pitchFamily="2" charset="0"/>
              </a:rPr>
              <a:t>Learners complete a Record of Experience portfolio. Course ends with a written exam and invited to the Objective Structured Clinical Examinations (OSCE) practical/oral exams.</a:t>
            </a:r>
          </a:p>
        </p:txBody>
      </p:sp>
      <p:sp>
        <p:nvSpPr>
          <p:cNvPr id="7" name="Oval 6">
            <a:extLst>
              <a:ext uri="{FF2B5EF4-FFF2-40B4-BE49-F238E27FC236}">
                <a16:creationId xmlns:a16="http://schemas.microsoft.com/office/drawing/2014/main" id="{A823EF5E-716C-A638-4D23-B9DA088F530D}"/>
              </a:ext>
            </a:extLst>
          </p:cNvPr>
          <p:cNvSpPr/>
          <p:nvPr/>
        </p:nvSpPr>
        <p:spPr>
          <a:xfrm>
            <a:off x="1070441" y="1604115"/>
            <a:ext cx="1674508" cy="1674508"/>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8" name="TextBox 7">
            <a:extLst>
              <a:ext uri="{FF2B5EF4-FFF2-40B4-BE49-F238E27FC236}">
                <a16:creationId xmlns:a16="http://schemas.microsoft.com/office/drawing/2014/main" id="{AFDC4F67-31F8-30C0-35C1-D64513CD232B}"/>
              </a:ext>
            </a:extLst>
          </p:cNvPr>
          <p:cNvSpPr txBox="1"/>
          <p:nvPr/>
        </p:nvSpPr>
        <p:spPr>
          <a:xfrm>
            <a:off x="8293562" y="3560151"/>
            <a:ext cx="3521399" cy="1877437"/>
          </a:xfrm>
          <a:prstGeom prst="rect">
            <a:avLst/>
          </a:prstGeom>
          <a:noFill/>
        </p:spPr>
        <p:txBody>
          <a:bodyPr wrap="square" rtlCol="0">
            <a:spAutoFit/>
          </a:bodyPr>
          <a:lstStyle/>
          <a:p>
            <a:pPr algn="ctr"/>
            <a:r>
              <a:rPr lang="en-GB" sz="2000" b="1" noProof="1">
                <a:solidFill>
                  <a:schemeClr val="bg1"/>
                </a:solidFill>
                <a:latin typeface="Comfortaa" pitchFamily="2" charset="0"/>
              </a:rPr>
              <a:t>Accredited Qualification</a:t>
            </a:r>
          </a:p>
          <a:p>
            <a:pPr algn="ctr"/>
            <a:endParaRPr lang="en-GB" sz="1600" b="1" noProof="1">
              <a:solidFill>
                <a:schemeClr val="bg1"/>
              </a:solidFill>
              <a:latin typeface="Comfortaa" pitchFamily="2" charset="0"/>
            </a:endParaRPr>
          </a:p>
          <a:p>
            <a:pPr algn="ctr"/>
            <a:r>
              <a:rPr lang="en-GB" sz="1600" b="1" noProof="1">
                <a:solidFill>
                  <a:schemeClr val="bg1"/>
                </a:solidFill>
                <a:latin typeface="Comfortaa" pitchFamily="2" charset="0"/>
              </a:rPr>
              <a:t>Awarded by National Examining Board for Dental Nurses (NEBDN), delivered through Tempdent’s accredited training centre.</a:t>
            </a:r>
          </a:p>
        </p:txBody>
      </p:sp>
      <p:sp>
        <p:nvSpPr>
          <p:cNvPr id="9" name="Oval 8">
            <a:extLst>
              <a:ext uri="{FF2B5EF4-FFF2-40B4-BE49-F238E27FC236}">
                <a16:creationId xmlns:a16="http://schemas.microsoft.com/office/drawing/2014/main" id="{645FB9F7-FA17-E070-C6A3-7F7416D5D911}"/>
              </a:ext>
            </a:extLst>
          </p:cNvPr>
          <p:cNvSpPr/>
          <p:nvPr/>
        </p:nvSpPr>
        <p:spPr>
          <a:xfrm>
            <a:off x="9217008" y="1604115"/>
            <a:ext cx="1674508" cy="1674508"/>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noProof="1"/>
          </a:p>
        </p:txBody>
      </p:sp>
      <p:cxnSp>
        <p:nvCxnSpPr>
          <p:cNvPr id="10" name="Straight Connector 9">
            <a:extLst>
              <a:ext uri="{FF2B5EF4-FFF2-40B4-BE49-F238E27FC236}">
                <a16:creationId xmlns:a16="http://schemas.microsoft.com/office/drawing/2014/main" id="{B1270484-482E-0771-6094-7B7C9EBB7019}"/>
              </a:ext>
            </a:extLst>
          </p:cNvPr>
          <p:cNvCxnSpPr>
            <a:cxnSpLocks/>
          </p:cNvCxnSpPr>
          <p:nvPr/>
        </p:nvCxnSpPr>
        <p:spPr>
          <a:xfrm flipH="1">
            <a:off x="3723360" y="2110127"/>
            <a:ext cx="1" cy="3997660"/>
          </a:xfrm>
          <a:prstGeom prst="line">
            <a:avLst/>
          </a:prstGeom>
          <a:ln w="38100">
            <a:solidFill>
              <a:schemeClr val="bg1"/>
            </a:solidFill>
            <a:prstDash val="dash"/>
          </a:ln>
        </p:spPr>
        <p:style>
          <a:lnRef idx="2">
            <a:schemeClr val="accent1"/>
          </a:lnRef>
          <a:fillRef idx="0">
            <a:schemeClr val="accent1"/>
          </a:fillRef>
          <a:effectRef idx="1">
            <a:schemeClr val="accent1"/>
          </a:effectRef>
          <a:fontRef idx="minor">
            <a:schemeClr val="tx1"/>
          </a:fontRef>
        </p:style>
      </p:cxnSp>
      <p:pic>
        <p:nvPicPr>
          <p:cNvPr id="11" name="Picture 10" descr="A white line drawing of a tooth with a check mark&#10;&#10;AI-generated content may be incorrect.">
            <a:extLst>
              <a:ext uri="{FF2B5EF4-FFF2-40B4-BE49-F238E27FC236}">
                <a16:creationId xmlns:a16="http://schemas.microsoft.com/office/drawing/2014/main" id="{A77B96FF-9740-16A6-3B50-6E5462652C8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406739" y="1898050"/>
            <a:ext cx="1134137" cy="1072594"/>
          </a:xfrm>
          <a:prstGeom prst="rect">
            <a:avLst/>
          </a:prstGeom>
        </p:spPr>
      </p:pic>
      <p:pic>
        <p:nvPicPr>
          <p:cNvPr id="12" name="Picture 11" descr="A white line on a black background&#10;&#10;AI-generated content may be incorrect.">
            <a:extLst>
              <a:ext uri="{FF2B5EF4-FFF2-40B4-BE49-F238E27FC236}">
                <a16:creationId xmlns:a16="http://schemas.microsoft.com/office/drawing/2014/main" id="{10F2CB64-5B9B-5E1F-E5C3-937FCDA2982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297917" y="2102758"/>
            <a:ext cx="1162050" cy="666750"/>
          </a:xfrm>
          <a:prstGeom prst="rect">
            <a:avLst/>
          </a:prstGeom>
        </p:spPr>
      </p:pic>
      <p:pic>
        <p:nvPicPr>
          <p:cNvPr id="13" name="Picture 12" descr="A white line drawing of a tooth on a computer screen&#10;&#10;AI-generated content may be incorrect.">
            <a:extLst>
              <a:ext uri="{FF2B5EF4-FFF2-40B4-BE49-F238E27FC236}">
                <a16:creationId xmlns:a16="http://schemas.microsoft.com/office/drawing/2014/main" id="{826C4EBB-BD35-F425-9D1E-44B3B13DC55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511684" y="1980462"/>
            <a:ext cx="1126103" cy="947650"/>
          </a:xfrm>
          <a:prstGeom prst="rect">
            <a:avLst/>
          </a:prstGeom>
        </p:spPr>
      </p:pic>
      <p:cxnSp>
        <p:nvCxnSpPr>
          <p:cNvPr id="14" name="Straight Connector 13">
            <a:extLst>
              <a:ext uri="{FF2B5EF4-FFF2-40B4-BE49-F238E27FC236}">
                <a16:creationId xmlns:a16="http://schemas.microsoft.com/office/drawing/2014/main" id="{CD214D64-0665-D91E-3011-F6ADBBD969CE}"/>
              </a:ext>
            </a:extLst>
          </p:cNvPr>
          <p:cNvCxnSpPr>
            <a:cxnSpLocks/>
          </p:cNvCxnSpPr>
          <p:nvPr/>
        </p:nvCxnSpPr>
        <p:spPr>
          <a:xfrm flipH="1">
            <a:off x="7909543" y="2110127"/>
            <a:ext cx="1" cy="3997660"/>
          </a:xfrm>
          <a:prstGeom prst="line">
            <a:avLst/>
          </a:prstGeom>
          <a:ln w="38100">
            <a:solidFill>
              <a:schemeClr val="bg1"/>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71472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in blue scrubs holding a clipboard&#10;&#10;AI-generated content may be incorrect.">
            <a:extLst>
              <a:ext uri="{FF2B5EF4-FFF2-40B4-BE49-F238E27FC236}">
                <a16:creationId xmlns:a16="http://schemas.microsoft.com/office/drawing/2014/main" id="{72C76464-879C-15AE-7348-7D32055DC71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224092" y="0"/>
            <a:ext cx="5743815" cy="6858000"/>
          </a:xfrm>
          <a:prstGeom prst="rect">
            <a:avLst/>
          </a:prstGeom>
        </p:spPr>
      </p:pic>
      <p:sp>
        <p:nvSpPr>
          <p:cNvPr id="2" name="TextBox 1">
            <a:extLst>
              <a:ext uri="{FF2B5EF4-FFF2-40B4-BE49-F238E27FC236}">
                <a16:creationId xmlns:a16="http://schemas.microsoft.com/office/drawing/2014/main" id="{DA0CE624-357F-2E81-C441-422FB75F4472}"/>
              </a:ext>
            </a:extLst>
          </p:cNvPr>
          <p:cNvSpPr txBox="1"/>
          <p:nvPr/>
        </p:nvSpPr>
        <p:spPr>
          <a:xfrm>
            <a:off x="2777318" y="2644170"/>
            <a:ext cx="6637362" cy="1569660"/>
          </a:xfrm>
          <a:prstGeom prst="rect">
            <a:avLst/>
          </a:prstGeom>
          <a:noFill/>
        </p:spPr>
        <p:txBody>
          <a:bodyPr wrap="square" rtlCol="0">
            <a:spAutoFit/>
          </a:bodyPr>
          <a:lstStyle/>
          <a:p>
            <a:pPr algn="ctr"/>
            <a:r>
              <a:rPr lang="en-GB" sz="4800" b="1" noProof="1">
                <a:solidFill>
                  <a:schemeClr val="bg1"/>
                </a:solidFill>
                <a:latin typeface="Comfortaa" pitchFamily="2" charset="0"/>
              </a:rPr>
              <a:t>Certificate in Dental Radiography</a:t>
            </a:r>
          </a:p>
        </p:txBody>
      </p:sp>
      <p:sp>
        <p:nvSpPr>
          <p:cNvPr id="3" name="Rounded Rectangle 2">
            <a:extLst>
              <a:ext uri="{FF2B5EF4-FFF2-40B4-BE49-F238E27FC236}">
                <a16:creationId xmlns:a16="http://schemas.microsoft.com/office/drawing/2014/main" id="{F6A622DE-579A-A353-6E6E-E2E6389132A0}"/>
              </a:ext>
            </a:extLst>
          </p:cNvPr>
          <p:cNvSpPr/>
          <p:nvPr/>
        </p:nvSpPr>
        <p:spPr>
          <a:xfrm>
            <a:off x="2567617" y="2491740"/>
            <a:ext cx="7056765" cy="1874520"/>
          </a:xfrm>
          <a:prstGeom prst="round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pic>
        <p:nvPicPr>
          <p:cNvPr id="4" name="Picture 3" descr="A white text on a black background&#10;&#10;AI-generated content may be incorrect.">
            <a:extLst>
              <a:ext uri="{FF2B5EF4-FFF2-40B4-BE49-F238E27FC236}">
                <a16:creationId xmlns:a16="http://schemas.microsoft.com/office/drawing/2014/main" id="{3BCA79A5-7241-32F1-F2BC-33DA5673D28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35803" y="325936"/>
            <a:ext cx="2231814" cy="743938"/>
          </a:xfrm>
          <a:prstGeom prst="rect">
            <a:avLst/>
          </a:prstGeom>
        </p:spPr>
      </p:pic>
      <p:sp>
        <p:nvSpPr>
          <p:cNvPr id="5" name="Oval 4">
            <a:extLst>
              <a:ext uri="{FF2B5EF4-FFF2-40B4-BE49-F238E27FC236}">
                <a16:creationId xmlns:a16="http://schemas.microsoft.com/office/drawing/2014/main" id="{B2641824-FB76-36CF-AB1B-DEE75D55D017}"/>
              </a:ext>
            </a:extLst>
          </p:cNvPr>
          <p:cNvSpPr>
            <a:spLocks/>
          </p:cNvSpPr>
          <p:nvPr/>
        </p:nvSpPr>
        <p:spPr>
          <a:xfrm>
            <a:off x="8820129" y="3448568"/>
            <a:ext cx="1845578" cy="1835383"/>
          </a:xfrm>
          <a:prstGeom prst="ellipse">
            <a:avLst/>
          </a:prstGeom>
          <a:solidFill>
            <a:srgbClr val="69247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7F9A1892-0043-4744-B961-62326881BF0D}"/>
              </a:ext>
            </a:extLst>
          </p:cNvPr>
          <p:cNvSpPr txBox="1">
            <a:spLocks/>
          </p:cNvSpPr>
          <p:nvPr/>
        </p:nvSpPr>
        <p:spPr>
          <a:xfrm>
            <a:off x="8874113" y="3866629"/>
            <a:ext cx="1710241" cy="892552"/>
          </a:xfrm>
          <a:prstGeom prst="rect">
            <a:avLst/>
          </a:prstGeom>
          <a:noFill/>
        </p:spPr>
        <p:txBody>
          <a:bodyPr wrap="square" rtlCol="0">
            <a:spAutoFit/>
          </a:bodyPr>
          <a:lstStyle/>
          <a:p>
            <a:pPr algn="ctr"/>
            <a:r>
              <a:rPr lang="en-GB" sz="3200" b="1" dirty="0">
                <a:solidFill>
                  <a:schemeClr val="bg1"/>
                </a:solidFill>
                <a:latin typeface="Comfortaa" pitchFamily="2" charset="0"/>
              </a:rPr>
              <a:t>100% </a:t>
            </a:r>
            <a:br>
              <a:rPr lang="en-GB" sz="2600" b="1" dirty="0">
                <a:solidFill>
                  <a:schemeClr val="bg1"/>
                </a:solidFill>
                <a:latin typeface="Comfortaa" pitchFamily="2" charset="0"/>
              </a:rPr>
            </a:br>
            <a:r>
              <a:rPr lang="en-GB" sz="2000" b="1" dirty="0">
                <a:solidFill>
                  <a:schemeClr val="bg1"/>
                </a:solidFill>
                <a:latin typeface="Comfortaa" pitchFamily="2" charset="0"/>
              </a:rPr>
              <a:t>Pass Rate</a:t>
            </a:r>
            <a:endParaRPr lang="en-GB" sz="2600" b="1" dirty="0">
              <a:solidFill>
                <a:schemeClr val="bg1"/>
              </a:solidFill>
              <a:latin typeface="Comfortaa" pitchFamily="2" charset="0"/>
            </a:endParaRPr>
          </a:p>
        </p:txBody>
      </p:sp>
      <p:pic>
        <p:nvPicPr>
          <p:cNvPr id="9" name="Picture 8" descr="A blue and white logo&#10;&#10;AI-generated content may be incorrect.">
            <a:extLst>
              <a:ext uri="{FF2B5EF4-FFF2-40B4-BE49-F238E27FC236}">
                <a16:creationId xmlns:a16="http://schemas.microsoft.com/office/drawing/2014/main" id="{D2810C8B-CCB0-A43B-1CC6-95A268DA0FB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820656" y="-458698"/>
            <a:ext cx="2371344" cy="2371344"/>
          </a:xfrm>
          <a:prstGeom prst="rect">
            <a:avLst/>
          </a:prstGeom>
        </p:spPr>
      </p:pic>
    </p:spTree>
    <p:extLst>
      <p:ext uri="{BB962C8B-B14F-4D97-AF65-F5344CB8AC3E}">
        <p14:creationId xmlns:p14="http://schemas.microsoft.com/office/powerpoint/2010/main" val="257092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E57800-EC27-6C20-FD19-4E181AD1B8AE}"/>
              </a:ext>
            </a:extLst>
          </p:cNvPr>
          <p:cNvSpPr txBox="1"/>
          <p:nvPr/>
        </p:nvSpPr>
        <p:spPr>
          <a:xfrm>
            <a:off x="378254" y="1247989"/>
            <a:ext cx="7466978" cy="5016758"/>
          </a:xfrm>
          <a:prstGeom prst="rect">
            <a:avLst/>
          </a:prstGeom>
          <a:noFill/>
        </p:spPr>
        <p:txBody>
          <a:bodyPr wrap="square" rtlCol="0">
            <a:spAutoFit/>
          </a:bodyPr>
          <a:lstStyle/>
          <a:p>
            <a:r>
              <a:rPr lang="en-GB" sz="2000" b="1" noProof="1">
                <a:solidFill>
                  <a:srgbClr val="3F4041"/>
                </a:solidFill>
                <a:latin typeface="Comfortaa" pitchFamily="2" charset="0"/>
              </a:rPr>
              <a:t>Gain essential expertise in dental radiography </a:t>
            </a:r>
            <a:br>
              <a:rPr lang="en-GB" sz="2000" b="1" noProof="1">
                <a:solidFill>
                  <a:srgbClr val="3F4041"/>
                </a:solidFill>
                <a:latin typeface="Comfortaa" pitchFamily="2" charset="0"/>
              </a:rPr>
            </a:br>
            <a:r>
              <a:rPr lang="en-GB" sz="2000" b="1" noProof="1">
                <a:solidFill>
                  <a:srgbClr val="3F4041"/>
                </a:solidFill>
                <a:latin typeface="Comfortaa" pitchFamily="2" charset="0"/>
              </a:rPr>
              <a:t>with Tempdent’s </a:t>
            </a:r>
            <a:r>
              <a:rPr lang="en-GB" sz="2000" b="1" noProof="1">
                <a:solidFill>
                  <a:srgbClr val="934F9A"/>
                </a:solidFill>
                <a:latin typeface="Comfortaa" pitchFamily="2" charset="0"/>
              </a:rPr>
              <a:t>Dental Radiography Certificate. </a:t>
            </a:r>
            <a:br>
              <a:rPr lang="en-GB" sz="2000" b="1" noProof="1">
                <a:solidFill>
                  <a:srgbClr val="3F4041"/>
                </a:solidFill>
                <a:latin typeface="Comfortaa" pitchFamily="2" charset="0"/>
              </a:rPr>
            </a:br>
            <a:endParaRPr lang="en-GB" sz="2000" b="1" noProof="1">
              <a:solidFill>
                <a:srgbClr val="3F4041"/>
              </a:solidFill>
              <a:latin typeface="Comfortaa" pitchFamily="2" charset="0"/>
            </a:endParaRPr>
          </a:p>
          <a:p>
            <a:pPr marL="342900" indent="-342900">
              <a:buFont typeface="Arial" panose="020B0604020202020204" pitchFamily="34" charset="0"/>
              <a:buChar char="•"/>
            </a:pPr>
            <a:r>
              <a:rPr lang="en-GB" sz="2000" b="1" noProof="1">
                <a:solidFill>
                  <a:srgbClr val="3F4041"/>
                </a:solidFill>
                <a:latin typeface="Comfortaa" pitchFamily="2" charset="0"/>
              </a:rPr>
              <a:t>Empowers learners to confidently </a:t>
            </a:r>
            <a:br>
              <a:rPr lang="en-GB" sz="2000" b="1" noProof="1">
                <a:solidFill>
                  <a:srgbClr val="3F4041"/>
                </a:solidFill>
                <a:latin typeface="Comfortaa" pitchFamily="2" charset="0"/>
              </a:rPr>
            </a:br>
            <a:r>
              <a:rPr lang="en-GB" sz="2000" b="1" noProof="1">
                <a:solidFill>
                  <a:srgbClr val="3F4041"/>
                </a:solidFill>
                <a:latin typeface="Comfortaa" pitchFamily="2" charset="0"/>
              </a:rPr>
              <a:t>undertake </a:t>
            </a:r>
            <a:r>
              <a:rPr lang="en-GB" sz="2000" b="1" noProof="1">
                <a:solidFill>
                  <a:srgbClr val="934F9A"/>
                </a:solidFill>
                <a:latin typeface="Comfortaa" pitchFamily="2" charset="0"/>
              </a:rPr>
              <a:t>radiography imagery. </a:t>
            </a:r>
            <a:br>
              <a:rPr lang="en-GB" sz="2000" b="1" noProof="1">
                <a:solidFill>
                  <a:srgbClr val="934F9A"/>
                </a:solidFill>
                <a:latin typeface="Comfortaa" pitchFamily="2" charset="0"/>
              </a:rPr>
            </a:br>
            <a:endParaRPr lang="en-GB" sz="2000" b="1" noProof="1">
              <a:solidFill>
                <a:srgbClr val="934F9A"/>
              </a:solidFill>
              <a:latin typeface="Comfortaa" pitchFamily="2" charset="0"/>
            </a:endParaRPr>
          </a:p>
          <a:p>
            <a:pPr marL="342900" indent="-342900">
              <a:buFont typeface="Arial" panose="020B0604020202020204" pitchFamily="34" charset="0"/>
              <a:buChar char="•"/>
            </a:pPr>
            <a:r>
              <a:rPr lang="en-GB" sz="2000" b="1" noProof="1">
                <a:solidFill>
                  <a:srgbClr val="3F4041"/>
                </a:solidFill>
                <a:latin typeface="Comfortaa" pitchFamily="2" charset="0"/>
              </a:rPr>
              <a:t>Interpret radiographic images for </a:t>
            </a:r>
            <a:br>
              <a:rPr lang="en-GB" sz="2000" b="1" noProof="1">
                <a:solidFill>
                  <a:srgbClr val="3F4041"/>
                </a:solidFill>
                <a:latin typeface="Comfortaa" pitchFamily="2" charset="0"/>
              </a:rPr>
            </a:br>
            <a:r>
              <a:rPr lang="en-GB" sz="2000" b="1" noProof="1">
                <a:solidFill>
                  <a:srgbClr val="934F9A"/>
                </a:solidFill>
                <a:latin typeface="Comfortaa" pitchFamily="2" charset="0"/>
              </a:rPr>
              <a:t>diagnostic quality. </a:t>
            </a:r>
            <a:br>
              <a:rPr lang="en-GB" sz="2000" b="1" noProof="1">
                <a:solidFill>
                  <a:srgbClr val="934F9A"/>
                </a:solidFill>
                <a:latin typeface="Comfortaa" pitchFamily="2" charset="0"/>
              </a:rPr>
            </a:br>
            <a:endParaRPr lang="en-GB" sz="2000" b="1" noProof="1">
              <a:solidFill>
                <a:srgbClr val="934F9A"/>
              </a:solidFill>
              <a:latin typeface="Comfortaa" pitchFamily="2" charset="0"/>
            </a:endParaRPr>
          </a:p>
          <a:p>
            <a:pPr marL="342900" indent="-342900">
              <a:buFont typeface="Arial" panose="020B0604020202020204" pitchFamily="34" charset="0"/>
              <a:buChar char="•"/>
            </a:pPr>
            <a:r>
              <a:rPr lang="en-GB" sz="2000" b="1" noProof="1">
                <a:solidFill>
                  <a:srgbClr val="3F4041"/>
                </a:solidFill>
                <a:latin typeface="Comfortaa" pitchFamily="2" charset="0"/>
              </a:rPr>
              <a:t>Contribute to superior diagnostic outcomes in dental settings, all supported by cutting-edge technology and interactive learning modules.</a:t>
            </a:r>
            <a:br>
              <a:rPr lang="en-GB" sz="2000" b="1" noProof="1">
                <a:solidFill>
                  <a:srgbClr val="3F4041"/>
                </a:solidFill>
                <a:latin typeface="Comfortaa" pitchFamily="2" charset="0"/>
              </a:rPr>
            </a:br>
            <a:endParaRPr lang="en-GB" sz="2000" b="1" noProof="1">
              <a:solidFill>
                <a:srgbClr val="3F4041"/>
              </a:solidFill>
              <a:latin typeface="Comfortaa" pitchFamily="2" charset="0"/>
            </a:endParaRPr>
          </a:p>
          <a:p>
            <a:pPr marL="342900" indent="-342900">
              <a:buFont typeface="Arial" panose="020B0604020202020204" pitchFamily="34" charset="0"/>
              <a:buChar char="•"/>
            </a:pPr>
            <a:r>
              <a:rPr lang="en-GB" sz="2000" b="1" noProof="1">
                <a:solidFill>
                  <a:srgbClr val="3F4041"/>
                </a:solidFill>
                <a:latin typeface="Comfortaa" pitchFamily="2" charset="0"/>
              </a:rPr>
              <a:t>Certificated by the </a:t>
            </a:r>
            <a:r>
              <a:rPr lang="en-GB" sz="2000" b="1" noProof="1">
                <a:solidFill>
                  <a:srgbClr val="934F9A"/>
                </a:solidFill>
                <a:latin typeface="Comfortaa" pitchFamily="2" charset="0"/>
              </a:rPr>
              <a:t>College of Radiographers </a:t>
            </a:r>
            <a:br>
              <a:rPr lang="en-GB" sz="2000" b="1" noProof="1">
                <a:solidFill>
                  <a:srgbClr val="3F4041"/>
                </a:solidFill>
                <a:latin typeface="Comfortaa" pitchFamily="2" charset="0"/>
              </a:rPr>
            </a:br>
            <a:r>
              <a:rPr lang="en-GB" sz="2000" b="1" noProof="1">
                <a:solidFill>
                  <a:srgbClr val="3F4041"/>
                </a:solidFill>
                <a:latin typeface="Comfortaa" pitchFamily="2" charset="0"/>
              </a:rPr>
              <a:t>who are the professional body for the diagnostic imaging and radiotherapy workforce in the UK.  </a:t>
            </a:r>
          </a:p>
        </p:txBody>
      </p:sp>
      <p:sp>
        <p:nvSpPr>
          <p:cNvPr id="3" name="TextBox 2">
            <a:extLst>
              <a:ext uri="{FF2B5EF4-FFF2-40B4-BE49-F238E27FC236}">
                <a16:creationId xmlns:a16="http://schemas.microsoft.com/office/drawing/2014/main" id="{470AA176-AA06-14E2-FBF0-544ED7A633F8}"/>
              </a:ext>
            </a:extLst>
          </p:cNvPr>
          <p:cNvSpPr txBox="1"/>
          <p:nvPr/>
        </p:nvSpPr>
        <p:spPr>
          <a:xfrm>
            <a:off x="317779" y="354575"/>
            <a:ext cx="7751183" cy="584775"/>
          </a:xfrm>
          <a:prstGeom prst="rect">
            <a:avLst/>
          </a:prstGeom>
          <a:noFill/>
        </p:spPr>
        <p:txBody>
          <a:bodyPr wrap="square" rtlCol="0">
            <a:spAutoFit/>
          </a:bodyPr>
          <a:lstStyle/>
          <a:p>
            <a:r>
              <a:rPr lang="en-GB" sz="3200" b="1" noProof="1">
                <a:solidFill>
                  <a:srgbClr val="3F4041"/>
                </a:solidFill>
                <a:latin typeface="Comfortaa" pitchFamily="2" charset="0"/>
              </a:rPr>
              <a:t>Certificate in </a:t>
            </a:r>
            <a:r>
              <a:rPr lang="en-GB" sz="3200" b="1" noProof="1">
                <a:solidFill>
                  <a:srgbClr val="934F9A"/>
                </a:solidFill>
                <a:latin typeface="Comfortaa" pitchFamily="2" charset="0"/>
              </a:rPr>
              <a:t>Dental Radiography</a:t>
            </a:r>
          </a:p>
        </p:txBody>
      </p:sp>
      <p:pic>
        <p:nvPicPr>
          <p:cNvPr id="4" name="Picture 3" descr="A blue and black logo&#10;&#10;AI-generated content may be incorrect.">
            <a:extLst>
              <a:ext uri="{FF2B5EF4-FFF2-40B4-BE49-F238E27FC236}">
                <a16:creationId xmlns:a16="http://schemas.microsoft.com/office/drawing/2014/main" id="{743817D6-38D9-27AD-511A-CF003AF2C3F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891348" y="368637"/>
            <a:ext cx="1818592" cy="589422"/>
          </a:xfrm>
          <a:prstGeom prst="rect">
            <a:avLst/>
          </a:prstGeom>
        </p:spPr>
      </p:pic>
      <p:pic>
        <p:nvPicPr>
          <p:cNvPr id="5" name="Picture 4" descr="A yellow and black sign with a sun and text&#10;&#10;AI-generated content may be incorrect.">
            <a:extLst>
              <a:ext uri="{FF2B5EF4-FFF2-40B4-BE49-F238E27FC236}">
                <a16:creationId xmlns:a16="http://schemas.microsoft.com/office/drawing/2014/main" id="{D8D10F0C-1164-44C8-626E-94E7DEA45C59}"/>
              </a:ext>
            </a:extLst>
          </p:cNvPr>
          <p:cNvPicPr>
            <a:picLocks noChangeAspect="1"/>
          </p:cNvPicPr>
          <p:nvPr/>
        </p:nvPicPr>
        <p:blipFill>
          <a:blip r:embed="rId3"/>
          <a:stretch>
            <a:fillRect/>
          </a:stretch>
        </p:blipFill>
        <p:spPr>
          <a:xfrm>
            <a:off x="10659942" y="5461686"/>
            <a:ext cx="1153804" cy="1070060"/>
          </a:xfrm>
          <a:prstGeom prst="rect">
            <a:avLst/>
          </a:prstGeom>
        </p:spPr>
      </p:pic>
      <p:sp>
        <p:nvSpPr>
          <p:cNvPr id="6" name="Oval 5">
            <a:extLst>
              <a:ext uri="{FF2B5EF4-FFF2-40B4-BE49-F238E27FC236}">
                <a16:creationId xmlns:a16="http://schemas.microsoft.com/office/drawing/2014/main" id="{42819AC9-1EC2-CDE8-ECE9-9F23FB85C134}"/>
              </a:ext>
            </a:extLst>
          </p:cNvPr>
          <p:cNvSpPr/>
          <p:nvPr/>
        </p:nvSpPr>
        <p:spPr>
          <a:xfrm>
            <a:off x="7408327" y="1877387"/>
            <a:ext cx="3470980" cy="3470980"/>
          </a:xfrm>
          <a:prstGeom prst="ellipse">
            <a:avLst/>
          </a:prstGeom>
          <a:noFill/>
          <a:ln w="38100">
            <a:solidFill>
              <a:srgbClr val="934F9A"/>
            </a:solidFill>
            <a:prstDash val="solid"/>
            <a:extLst>
              <a:ext uri="{C807C97D-BFC1-408E-A445-0C87EB9F89A2}">
                <ask:lineSketchStyleProps xmlns:ask="http://schemas.microsoft.com/office/drawing/2018/sketchyshapes" sd="1219033472">
                  <a:custGeom>
                    <a:avLst/>
                    <a:gdLst>
                      <a:gd name="connsiteX0" fmla="*/ 0 w 3470980"/>
                      <a:gd name="connsiteY0" fmla="*/ 1735490 h 3470980"/>
                      <a:gd name="connsiteX1" fmla="*/ 1735490 w 3470980"/>
                      <a:gd name="connsiteY1" fmla="*/ 0 h 3470980"/>
                      <a:gd name="connsiteX2" fmla="*/ 3470980 w 3470980"/>
                      <a:gd name="connsiteY2" fmla="*/ 1735490 h 3470980"/>
                      <a:gd name="connsiteX3" fmla="*/ 1735490 w 3470980"/>
                      <a:gd name="connsiteY3" fmla="*/ 3470980 h 3470980"/>
                      <a:gd name="connsiteX4" fmla="*/ 0 w 3470980"/>
                      <a:gd name="connsiteY4" fmla="*/ 1735490 h 3470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0980" h="3470980" extrusionOk="0">
                        <a:moveTo>
                          <a:pt x="0" y="1735490"/>
                        </a:moveTo>
                        <a:cubicBezTo>
                          <a:pt x="-40097" y="752272"/>
                          <a:pt x="714820" y="23339"/>
                          <a:pt x="1735490" y="0"/>
                        </a:cubicBezTo>
                        <a:cubicBezTo>
                          <a:pt x="2888605" y="40974"/>
                          <a:pt x="3316361" y="781921"/>
                          <a:pt x="3470980" y="1735490"/>
                        </a:cubicBezTo>
                        <a:cubicBezTo>
                          <a:pt x="3444174" y="2720153"/>
                          <a:pt x="2675117" y="3575217"/>
                          <a:pt x="1735490" y="3470980"/>
                        </a:cubicBezTo>
                        <a:cubicBezTo>
                          <a:pt x="599803" y="3374029"/>
                          <a:pt x="39944" y="2713060"/>
                          <a:pt x="0" y="173549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7" name="TextBox 6">
            <a:extLst>
              <a:ext uri="{FF2B5EF4-FFF2-40B4-BE49-F238E27FC236}">
                <a16:creationId xmlns:a16="http://schemas.microsoft.com/office/drawing/2014/main" id="{7B403540-AF32-D561-B35F-4256D664906F}"/>
              </a:ext>
            </a:extLst>
          </p:cNvPr>
          <p:cNvSpPr txBox="1"/>
          <p:nvPr/>
        </p:nvSpPr>
        <p:spPr>
          <a:xfrm>
            <a:off x="7662765" y="2489492"/>
            <a:ext cx="2962101" cy="2246769"/>
          </a:xfrm>
          <a:prstGeom prst="rect">
            <a:avLst/>
          </a:prstGeom>
          <a:noFill/>
        </p:spPr>
        <p:txBody>
          <a:bodyPr wrap="square" rtlCol="0">
            <a:spAutoFit/>
          </a:bodyPr>
          <a:lstStyle/>
          <a:p>
            <a:pPr algn="ctr"/>
            <a:r>
              <a:rPr lang="en-GB" sz="2000" b="1" noProof="1">
                <a:solidFill>
                  <a:srgbClr val="934F9A"/>
                </a:solidFill>
                <a:latin typeface="Comfortaa" pitchFamily="2" charset="0"/>
              </a:rPr>
              <a:t>Course fee:</a:t>
            </a:r>
          </a:p>
          <a:p>
            <a:pPr algn="ctr"/>
            <a:r>
              <a:rPr lang="en-GB" sz="2000" b="1" noProof="1">
                <a:solidFill>
                  <a:srgbClr val="3F4041"/>
                </a:solidFill>
                <a:latin typeface="Comfortaa" pitchFamily="2" charset="0"/>
              </a:rPr>
              <a:t>£650 + VAT</a:t>
            </a:r>
          </a:p>
          <a:p>
            <a:pPr algn="ctr"/>
            <a:r>
              <a:rPr lang="en-GB" sz="2000" b="1" noProof="1">
                <a:solidFill>
                  <a:srgbClr val="3F4041"/>
                </a:solidFill>
                <a:latin typeface="Comfortaa" pitchFamily="2" charset="0"/>
              </a:rPr>
              <a:t>(including exam fees)</a:t>
            </a:r>
          </a:p>
          <a:p>
            <a:pPr algn="ctr"/>
            <a:endParaRPr lang="en-GB" sz="2000" b="1" noProof="1">
              <a:solidFill>
                <a:srgbClr val="934F9A"/>
              </a:solidFill>
              <a:latin typeface="Comfortaa" pitchFamily="2" charset="0"/>
            </a:endParaRPr>
          </a:p>
          <a:p>
            <a:pPr algn="ctr"/>
            <a:endParaRPr lang="en-GB" sz="2000" b="1" noProof="1">
              <a:solidFill>
                <a:srgbClr val="934F9A"/>
              </a:solidFill>
              <a:latin typeface="Comfortaa" pitchFamily="2" charset="0"/>
            </a:endParaRPr>
          </a:p>
          <a:p>
            <a:pPr algn="ctr"/>
            <a:r>
              <a:rPr lang="en-GB" sz="2000" b="1" noProof="1">
                <a:solidFill>
                  <a:srgbClr val="934F9A"/>
                </a:solidFill>
                <a:latin typeface="Comfortaa" pitchFamily="2" charset="0"/>
              </a:rPr>
              <a:t>Duration:</a:t>
            </a:r>
          </a:p>
          <a:p>
            <a:pPr algn="ctr"/>
            <a:r>
              <a:rPr lang="en-GB" sz="2000" b="1" noProof="1">
                <a:solidFill>
                  <a:srgbClr val="3F4041"/>
                </a:solidFill>
                <a:latin typeface="Comfortaa" pitchFamily="2" charset="0"/>
              </a:rPr>
              <a:t>9 months</a:t>
            </a:r>
          </a:p>
        </p:txBody>
      </p:sp>
      <p:cxnSp>
        <p:nvCxnSpPr>
          <p:cNvPr id="10" name="Straight Connector 9">
            <a:extLst>
              <a:ext uri="{FF2B5EF4-FFF2-40B4-BE49-F238E27FC236}">
                <a16:creationId xmlns:a16="http://schemas.microsoft.com/office/drawing/2014/main" id="{B5D8691B-BD97-1504-E103-2F7F0ADBE081}"/>
              </a:ext>
            </a:extLst>
          </p:cNvPr>
          <p:cNvCxnSpPr/>
          <p:nvPr/>
        </p:nvCxnSpPr>
        <p:spPr>
          <a:xfrm>
            <a:off x="7813111" y="3756368"/>
            <a:ext cx="2698008" cy="0"/>
          </a:xfrm>
          <a:prstGeom prst="line">
            <a:avLst/>
          </a:prstGeom>
          <a:ln w="25400" cap="rnd">
            <a:solidFill>
              <a:srgbClr val="934F9A"/>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488957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text on a black background&#10;&#10;AI-generated content may be incorrect.">
            <a:extLst>
              <a:ext uri="{FF2B5EF4-FFF2-40B4-BE49-F238E27FC236}">
                <a16:creationId xmlns:a16="http://schemas.microsoft.com/office/drawing/2014/main" id="{71134CB8-199D-7C84-6FCA-89259D17FED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625398" y="325936"/>
            <a:ext cx="2231814" cy="743938"/>
          </a:xfrm>
          <a:prstGeom prst="rect">
            <a:avLst/>
          </a:prstGeom>
        </p:spPr>
      </p:pic>
      <p:sp>
        <p:nvSpPr>
          <p:cNvPr id="4" name="TextBox 3">
            <a:extLst>
              <a:ext uri="{FF2B5EF4-FFF2-40B4-BE49-F238E27FC236}">
                <a16:creationId xmlns:a16="http://schemas.microsoft.com/office/drawing/2014/main" id="{A205FA4E-1F94-56E3-2DBF-04311934A91B}"/>
              </a:ext>
            </a:extLst>
          </p:cNvPr>
          <p:cNvSpPr txBox="1"/>
          <p:nvPr/>
        </p:nvSpPr>
        <p:spPr>
          <a:xfrm>
            <a:off x="317779" y="354575"/>
            <a:ext cx="8044567" cy="1077218"/>
          </a:xfrm>
          <a:prstGeom prst="rect">
            <a:avLst/>
          </a:prstGeom>
          <a:noFill/>
        </p:spPr>
        <p:txBody>
          <a:bodyPr wrap="square" rtlCol="0">
            <a:spAutoFit/>
          </a:bodyPr>
          <a:lstStyle/>
          <a:p>
            <a:r>
              <a:rPr lang="en-GB" sz="3200" b="1" noProof="1">
                <a:solidFill>
                  <a:schemeClr val="bg1"/>
                </a:solidFill>
                <a:latin typeface="Comfortaa" pitchFamily="2" charset="0"/>
              </a:rPr>
              <a:t>Certificate in Dental Radiography</a:t>
            </a:r>
          </a:p>
          <a:p>
            <a:r>
              <a:rPr lang="en-GB" sz="3200" b="1" noProof="1">
                <a:solidFill>
                  <a:srgbClr val="692471"/>
                </a:solidFill>
                <a:latin typeface="Comfortaa" pitchFamily="2" charset="0"/>
              </a:rPr>
              <a:t>Course Structure</a:t>
            </a:r>
          </a:p>
        </p:txBody>
      </p:sp>
      <p:sp>
        <p:nvSpPr>
          <p:cNvPr id="6" name="TextBox 5">
            <a:extLst>
              <a:ext uri="{FF2B5EF4-FFF2-40B4-BE49-F238E27FC236}">
                <a16:creationId xmlns:a16="http://schemas.microsoft.com/office/drawing/2014/main" id="{A74D2CED-59E0-5B9F-7302-512A2C801FA9}"/>
              </a:ext>
            </a:extLst>
          </p:cNvPr>
          <p:cNvSpPr txBox="1"/>
          <p:nvPr/>
        </p:nvSpPr>
        <p:spPr>
          <a:xfrm>
            <a:off x="4823792" y="2482695"/>
            <a:ext cx="6139565" cy="369332"/>
          </a:xfrm>
          <a:prstGeom prst="rect">
            <a:avLst/>
          </a:prstGeom>
          <a:noFill/>
        </p:spPr>
        <p:txBody>
          <a:bodyPr wrap="square" rtlCol="0">
            <a:spAutoFit/>
          </a:bodyPr>
          <a:lstStyle/>
          <a:p>
            <a:r>
              <a:rPr lang="en-GB" b="1" noProof="1">
                <a:solidFill>
                  <a:schemeClr val="bg1"/>
                </a:solidFill>
                <a:latin typeface="Comfortaa" pitchFamily="2" charset="0"/>
              </a:rPr>
              <a:t>In addition, learners will also complete:</a:t>
            </a:r>
          </a:p>
        </p:txBody>
      </p:sp>
      <p:sp>
        <p:nvSpPr>
          <p:cNvPr id="7" name="TextBox 6">
            <a:extLst>
              <a:ext uri="{FF2B5EF4-FFF2-40B4-BE49-F238E27FC236}">
                <a16:creationId xmlns:a16="http://schemas.microsoft.com/office/drawing/2014/main" id="{BD6526C7-C82D-D84E-F036-C3F9AE1900A7}"/>
              </a:ext>
            </a:extLst>
          </p:cNvPr>
          <p:cNvSpPr txBox="1"/>
          <p:nvPr/>
        </p:nvSpPr>
        <p:spPr>
          <a:xfrm>
            <a:off x="1376220" y="2612786"/>
            <a:ext cx="2621278" cy="369332"/>
          </a:xfrm>
          <a:prstGeom prst="rect">
            <a:avLst/>
          </a:prstGeom>
          <a:noFill/>
        </p:spPr>
        <p:txBody>
          <a:bodyPr wrap="square" rtlCol="0">
            <a:spAutoFit/>
          </a:bodyPr>
          <a:lstStyle/>
          <a:p>
            <a:r>
              <a:rPr lang="en-GB" b="1" noProof="1">
                <a:solidFill>
                  <a:schemeClr val="bg1"/>
                </a:solidFill>
                <a:latin typeface="Comfortaa" pitchFamily="2" charset="0"/>
              </a:rPr>
              <a:t>Dental panoramics</a:t>
            </a:r>
          </a:p>
        </p:txBody>
      </p:sp>
      <p:sp>
        <p:nvSpPr>
          <p:cNvPr id="18" name="Oval 17">
            <a:extLst>
              <a:ext uri="{FF2B5EF4-FFF2-40B4-BE49-F238E27FC236}">
                <a16:creationId xmlns:a16="http://schemas.microsoft.com/office/drawing/2014/main" id="{FF02E72E-D512-0C28-F74E-7FF0028DD6F1}"/>
              </a:ext>
            </a:extLst>
          </p:cNvPr>
          <p:cNvSpPr/>
          <p:nvPr/>
        </p:nvSpPr>
        <p:spPr>
          <a:xfrm>
            <a:off x="667527" y="2496546"/>
            <a:ext cx="609607" cy="609607"/>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25" name="TextBox 24">
            <a:extLst>
              <a:ext uri="{FF2B5EF4-FFF2-40B4-BE49-F238E27FC236}">
                <a16:creationId xmlns:a16="http://schemas.microsoft.com/office/drawing/2014/main" id="{101E5B5A-54A1-22A1-70C7-772EF3D5D689}"/>
              </a:ext>
            </a:extLst>
          </p:cNvPr>
          <p:cNvSpPr txBox="1"/>
          <p:nvPr/>
        </p:nvSpPr>
        <p:spPr>
          <a:xfrm>
            <a:off x="473054" y="1595718"/>
            <a:ext cx="10490303" cy="646331"/>
          </a:xfrm>
          <a:prstGeom prst="rect">
            <a:avLst/>
          </a:prstGeom>
          <a:noFill/>
        </p:spPr>
        <p:txBody>
          <a:bodyPr wrap="square" rtlCol="0">
            <a:spAutoFit/>
          </a:bodyPr>
          <a:lstStyle/>
          <a:p>
            <a:r>
              <a:rPr lang="en-GB" b="1" noProof="1">
                <a:solidFill>
                  <a:schemeClr val="bg1"/>
                </a:solidFill>
                <a:latin typeface="Comfortaa" pitchFamily="2" charset="0"/>
              </a:rPr>
              <a:t>Learners will build a Record of Competence (ROC), under supervision of a radiographer qualified practitioner, to undertake the following images:</a:t>
            </a:r>
          </a:p>
        </p:txBody>
      </p:sp>
      <p:sp>
        <p:nvSpPr>
          <p:cNvPr id="26" name="TextBox 25">
            <a:extLst>
              <a:ext uri="{FF2B5EF4-FFF2-40B4-BE49-F238E27FC236}">
                <a16:creationId xmlns:a16="http://schemas.microsoft.com/office/drawing/2014/main" id="{B3456A60-53C7-36AC-64EA-CDCF2775488D}"/>
              </a:ext>
            </a:extLst>
          </p:cNvPr>
          <p:cNvSpPr txBox="1"/>
          <p:nvPr/>
        </p:nvSpPr>
        <p:spPr>
          <a:xfrm>
            <a:off x="805012" y="2570502"/>
            <a:ext cx="334636" cy="523220"/>
          </a:xfrm>
          <a:prstGeom prst="rect">
            <a:avLst/>
          </a:prstGeom>
          <a:noFill/>
        </p:spPr>
        <p:txBody>
          <a:bodyPr wrap="square" rtlCol="0">
            <a:spAutoFit/>
          </a:bodyPr>
          <a:lstStyle/>
          <a:p>
            <a:pPr algn="ctr"/>
            <a:r>
              <a:rPr lang="en-GB" sz="2800" b="1" noProof="1">
                <a:solidFill>
                  <a:schemeClr val="bg1"/>
                </a:solidFill>
                <a:latin typeface="Comfortaa" pitchFamily="2" charset="0"/>
              </a:rPr>
              <a:t>7</a:t>
            </a:r>
          </a:p>
        </p:txBody>
      </p:sp>
      <p:sp>
        <p:nvSpPr>
          <p:cNvPr id="27" name="TextBox 26">
            <a:extLst>
              <a:ext uri="{FF2B5EF4-FFF2-40B4-BE49-F238E27FC236}">
                <a16:creationId xmlns:a16="http://schemas.microsoft.com/office/drawing/2014/main" id="{3FDDD176-6BC0-BD77-CE39-F91E353E0DE5}"/>
              </a:ext>
            </a:extLst>
          </p:cNvPr>
          <p:cNvSpPr txBox="1"/>
          <p:nvPr/>
        </p:nvSpPr>
        <p:spPr>
          <a:xfrm>
            <a:off x="1376220" y="3497920"/>
            <a:ext cx="2621278" cy="369332"/>
          </a:xfrm>
          <a:prstGeom prst="rect">
            <a:avLst/>
          </a:prstGeom>
          <a:noFill/>
        </p:spPr>
        <p:txBody>
          <a:bodyPr wrap="square" rtlCol="0">
            <a:spAutoFit/>
          </a:bodyPr>
          <a:lstStyle/>
          <a:p>
            <a:r>
              <a:rPr lang="en-GB" b="1" noProof="1">
                <a:solidFill>
                  <a:schemeClr val="bg1"/>
                </a:solidFill>
                <a:latin typeface="Comfortaa" pitchFamily="2" charset="0"/>
              </a:rPr>
              <a:t>Pairs of bitewings</a:t>
            </a:r>
          </a:p>
        </p:txBody>
      </p:sp>
      <p:sp>
        <p:nvSpPr>
          <p:cNvPr id="28" name="Oval 27">
            <a:extLst>
              <a:ext uri="{FF2B5EF4-FFF2-40B4-BE49-F238E27FC236}">
                <a16:creationId xmlns:a16="http://schemas.microsoft.com/office/drawing/2014/main" id="{56EEF8D9-5151-9598-4A37-BDC71AC2A41F}"/>
              </a:ext>
            </a:extLst>
          </p:cNvPr>
          <p:cNvSpPr/>
          <p:nvPr/>
        </p:nvSpPr>
        <p:spPr>
          <a:xfrm>
            <a:off x="667527" y="3381680"/>
            <a:ext cx="609607" cy="609607"/>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29" name="TextBox 28">
            <a:extLst>
              <a:ext uri="{FF2B5EF4-FFF2-40B4-BE49-F238E27FC236}">
                <a16:creationId xmlns:a16="http://schemas.microsoft.com/office/drawing/2014/main" id="{39054A48-0495-CFA6-FC9E-CCC367654B80}"/>
              </a:ext>
            </a:extLst>
          </p:cNvPr>
          <p:cNvSpPr txBox="1"/>
          <p:nvPr/>
        </p:nvSpPr>
        <p:spPr>
          <a:xfrm>
            <a:off x="805012" y="3455636"/>
            <a:ext cx="334636" cy="523220"/>
          </a:xfrm>
          <a:prstGeom prst="rect">
            <a:avLst/>
          </a:prstGeom>
          <a:noFill/>
        </p:spPr>
        <p:txBody>
          <a:bodyPr wrap="square" rtlCol="0">
            <a:spAutoFit/>
          </a:bodyPr>
          <a:lstStyle/>
          <a:p>
            <a:pPr algn="ctr"/>
            <a:r>
              <a:rPr lang="en-GB" sz="2800" b="1" noProof="1">
                <a:solidFill>
                  <a:schemeClr val="bg1"/>
                </a:solidFill>
                <a:latin typeface="Comfortaa" pitchFamily="2" charset="0"/>
              </a:rPr>
              <a:t>7</a:t>
            </a:r>
          </a:p>
        </p:txBody>
      </p:sp>
      <p:sp>
        <p:nvSpPr>
          <p:cNvPr id="30" name="TextBox 29">
            <a:extLst>
              <a:ext uri="{FF2B5EF4-FFF2-40B4-BE49-F238E27FC236}">
                <a16:creationId xmlns:a16="http://schemas.microsoft.com/office/drawing/2014/main" id="{650A808E-A421-77A9-3378-207B5C1087CD}"/>
              </a:ext>
            </a:extLst>
          </p:cNvPr>
          <p:cNvSpPr txBox="1"/>
          <p:nvPr/>
        </p:nvSpPr>
        <p:spPr>
          <a:xfrm>
            <a:off x="1414619" y="4354826"/>
            <a:ext cx="2621278" cy="646331"/>
          </a:xfrm>
          <a:prstGeom prst="rect">
            <a:avLst/>
          </a:prstGeom>
          <a:noFill/>
        </p:spPr>
        <p:txBody>
          <a:bodyPr wrap="square" rtlCol="0">
            <a:spAutoFit/>
          </a:bodyPr>
          <a:lstStyle/>
          <a:p>
            <a:r>
              <a:rPr lang="en-GB" b="1" noProof="1">
                <a:solidFill>
                  <a:schemeClr val="bg1"/>
                </a:solidFill>
                <a:latin typeface="Comfortaa" pitchFamily="2" charset="0"/>
              </a:rPr>
              <a:t>Posterior and six anterior periapicals</a:t>
            </a:r>
          </a:p>
        </p:txBody>
      </p:sp>
      <p:sp>
        <p:nvSpPr>
          <p:cNvPr id="31" name="Oval 30">
            <a:extLst>
              <a:ext uri="{FF2B5EF4-FFF2-40B4-BE49-F238E27FC236}">
                <a16:creationId xmlns:a16="http://schemas.microsoft.com/office/drawing/2014/main" id="{7E131EE8-C58E-C9F0-AA20-0747979B147B}"/>
              </a:ext>
            </a:extLst>
          </p:cNvPr>
          <p:cNvSpPr/>
          <p:nvPr/>
        </p:nvSpPr>
        <p:spPr>
          <a:xfrm>
            <a:off x="667527" y="4334255"/>
            <a:ext cx="609607" cy="609607"/>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32" name="TextBox 31">
            <a:extLst>
              <a:ext uri="{FF2B5EF4-FFF2-40B4-BE49-F238E27FC236}">
                <a16:creationId xmlns:a16="http://schemas.microsoft.com/office/drawing/2014/main" id="{89E21DE5-1F09-9538-E8C5-5552BB0E7D95}"/>
              </a:ext>
            </a:extLst>
          </p:cNvPr>
          <p:cNvSpPr txBox="1"/>
          <p:nvPr/>
        </p:nvSpPr>
        <p:spPr>
          <a:xfrm>
            <a:off x="805012" y="4408211"/>
            <a:ext cx="334636" cy="523220"/>
          </a:xfrm>
          <a:prstGeom prst="rect">
            <a:avLst/>
          </a:prstGeom>
          <a:noFill/>
        </p:spPr>
        <p:txBody>
          <a:bodyPr wrap="square" rtlCol="0">
            <a:spAutoFit/>
          </a:bodyPr>
          <a:lstStyle/>
          <a:p>
            <a:pPr algn="ctr"/>
            <a:r>
              <a:rPr lang="en-GB" sz="2800" b="1" noProof="1">
                <a:solidFill>
                  <a:schemeClr val="bg1"/>
                </a:solidFill>
                <a:latin typeface="Comfortaa" pitchFamily="2" charset="0"/>
              </a:rPr>
              <a:t>6</a:t>
            </a:r>
          </a:p>
        </p:txBody>
      </p:sp>
      <p:sp>
        <p:nvSpPr>
          <p:cNvPr id="33" name="TextBox 32">
            <a:extLst>
              <a:ext uri="{FF2B5EF4-FFF2-40B4-BE49-F238E27FC236}">
                <a16:creationId xmlns:a16="http://schemas.microsoft.com/office/drawing/2014/main" id="{B0CF1F83-25DC-3663-0467-17C0B4D752AA}"/>
              </a:ext>
            </a:extLst>
          </p:cNvPr>
          <p:cNvSpPr txBox="1"/>
          <p:nvPr/>
        </p:nvSpPr>
        <p:spPr>
          <a:xfrm>
            <a:off x="5702668" y="3250461"/>
            <a:ext cx="3206543" cy="369332"/>
          </a:xfrm>
          <a:prstGeom prst="rect">
            <a:avLst/>
          </a:prstGeom>
          <a:noFill/>
        </p:spPr>
        <p:txBody>
          <a:bodyPr wrap="square" rtlCol="0">
            <a:spAutoFit/>
          </a:bodyPr>
          <a:lstStyle/>
          <a:p>
            <a:r>
              <a:rPr lang="en-GB" b="1" noProof="1">
                <a:solidFill>
                  <a:schemeClr val="bg1"/>
                </a:solidFill>
                <a:latin typeface="Comfortaa" pitchFamily="2" charset="0"/>
              </a:rPr>
              <a:t>Supplementary projects</a:t>
            </a:r>
          </a:p>
        </p:txBody>
      </p:sp>
      <p:sp>
        <p:nvSpPr>
          <p:cNvPr id="34" name="Oval 33">
            <a:extLst>
              <a:ext uri="{FF2B5EF4-FFF2-40B4-BE49-F238E27FC236}">
                <a16:creationId xmlns:a16="http://schemas.microsoft.com/office/drawing/2014/main" id="{CAB1A1B6-2219-02EE-5F03-53FFD8811B8A}"/>
              </a:ext>
            </a:extLst>
          </p:cNvPr>
          <p:cNvSpPr/>
          <p:nvPr/>
        </p:nvSpPr>
        <p:spPr>
          <a:xfrm>
            <a:off x="4993976" y="3134221"/>
            <a:ext cx="609607" cy="609607"/>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35" name="TextBox 34">
            <a:extLst>
              <a:ext uri="{FF2B5EF4-FFF2-40B4-BE49-F238E27FC236}">
                <a16:creationId xmlns:a16="http://schemas.microsoft.com/office/drawing/2014/main" id="{8D5D1C26-2A56-13EF-1758-6529C4CC32D7}"/>
              </a:ext>
            </a:extLst>
          </p:cNvPr>
          <p:cNvSpPr txBox="1"/>
          <p:nvPr/>
        </p:nvSpPr>
        <p:spPr>
          <a:xfrm>
            <a:off x="5131461" y="3208177"/>
            <a:ext cx="334636" cy="523220"/>
          </a:xfrm>
          <a:prstGeom prst="rect">
            <a:avLst/>
          </a:prstGeom>
          <a:noFill/>
        </p:spPr>
        <p:txBody>
          <a:bodyPr wrap="square" rtlCol="0">
            <a:spAutoFit/>
          </a:bodyPr>
          <a:lstStyle/>
          <a:p>
            <a:pPr algn="ctr"/>
            <a:r>
              <a:rPr lang="en-GB" sz="2800" b="1" noProof="1">
                <a:solidFill>
                  <a:schemeClr val="bg1"/>
                </a:solidFill>
                <a:latin typeface="Comfortaa" pitchFamily="2" charset="0"/>
              </a:rPr>
              <a:t>4</a:t>
            </a:r>
          </a:p>
        </p:txBody>
      </p:sp>
      <p:sp>
        <p:nvSpPr>
          <p:cNvPr id="36" name="TextBox 35">
            <a:extLst>
              <a:ext uri="{FF2B5EF4-FFF2-40B4-BE49-F238E27FC236}">
                <a16:creationId xmlns:a16="http://schemas.microsoft.com/office/drawing/2014/main" id="{E856E1CE-E040-5A83-4E70-5A5CC231F4CC}"/>
              </a:ext>
            </a:extLst>
          </p:cNvPr>
          <p:cNvSpPr txBox="1"/>
          <p:nvPr/>
        </p:nvSpPr>
        <p:spPr>
          <a:xfrm>
            <a:off x="5702669" y="4135595"/>
            <a:ext cx="3206542" cy="369332"/>
          </a:xfrm>
          <a:prstGeom prst="rect">
            <a:avLst/>
          </a:prstGeom>
          <a:noFill/>
        </p:spPr>
        <p:txBody>
          <a:bodyPr wrap="square" rtlCol="0">
            <a:spAutoFit/>
          </a:bodyPr>
          <a:lstStyle/>
          <a:p>
            <a:r>
              <a:rPr lang="en-GB" b="1" noProof="1">
                <a:solidFill>
                  <a:schemeClr val="bg1"/>
                </a:solidFill>
                <a:latin typeface="Comfortaa" pitchFamily="2" charset="0"/>
              </a:rPr>
              <a:t>Formative assessments</a:t>
            </a:r>
          </a:p>
        </p:txBody>
      </p:sp>
      <p:sp>
        <p:nvSpPr>
          <p:cNvPr id="37" name="Oval 36">
            <a:extLst>
              <a:ext uri="{FF2B5EF4-FFF2-40B4-BE49-F238E27FC236}">
                <a16:creationId xmlns:a16="http://schemas.microsoft.com/office/drawing/2014/main" id="{B46CD5B0-EB1A-C59A-BCAF-EC02E2E0EA81}"/>
              </a:ext>
            </a:extLst>
          </p:cNvPr>
          <p:cNvSpPr/>
          <p:nvPr/>
        </p:nvSpPr>
        <p:spPr>
          <a:xfrm>
            <a:off x="4993976" y="4019355"/>
            <a:ext cx="609607" cy="609607"/>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38" name="TextBox 37">
            <a:extLst>
              <a:ext uri="{FF2B5EF4-FFF2-40B4-BE49-F238E27FC236}">
                <a16:creationId xmlns:a16="http://schemas.microsoft.com/office/drawing/2014/main" id="{210C7E38-5679-03E2-0C84-9A27DAF82CB9}"/>
              </a:ext>
            </a:extLst>
          </p:cNvPr>
          <p:cNvSpPr txBox="1"/>
          <p:nvPr/>
        </p:nvSpPr>
        <p:spPr>
          <a:xfrm>
            <a:off x="5131461" y="4093311"/>
            <a:ext cx="334636" cy="523220"/>
          </a:xfrm>
          <a:prstGeom prst="rect">
            <a:avLst/>
          </a:prstGeom>
          <a:noFill/>
        </p:spPr>
        <p:txBody>
          <a:bodyPr wrap="square" rtlCol="0">
            <a:spAutoFit/>
          </a:bodyPr>
          <a:lstStyle/>
          <a:p>
            <a:pPr algn="ctr"/>
            <a:r>
              <a:rPr lang="en-GB" sz="2800" b="1" noProof="1">
                <a:solidFill>
                  <a:schemeClr val="bg1"/>
                </a:solidFill>
                <a:latin typeface="Comfortaa" pitchFamily="2" charset="0"/>
              </a:rPr>
              <a:t>7</a:t>
            </a:r>
          </a:p>
        </p:txBody>
      </p:sp>
      <p:sp>
        <p:nvSpPr>
          <p:cNvPr id="39" name="TextBox 38">
            <a:extLst>
              <a:ext uri="{FF2B5EF4-FFF2-40B4-BE49-F238E27FC236}">
                <a16:creationId xmlns:a16="http://schemas.microsoft.com/office/drawing/2014/main" id="{1A210FE5-55E9-0201-0E93-3D10742A4BBA}"/>
              </a:ext>
            </a:extLst>
          </p:cNvPr>
          <p:cNvSpPr txBox="1"/>
          <p:nvPr/>
        </p:nvSpPr>
        <p:spPr>
          <a:xfrm>
            <a:off x="5702668" y="4931431"/>
            <a:ext cx="4650963" cy="646331"/>
          </a:xfrm>
          <a:prstGeom prst="rect">
            <a:avLst/>
          </a:prstGeom>
          <a:noFill/>
        </p:spPr>
        <p:txBody>
          <a:bodyPr wrap="square" rtlCol="0">
            <a:spAutoFit/>
          </a:bodyPr>
          <a:lstStyle/>
          <a:p>
            <a:r>
              <a:rPr lang="en-GB" b="1" noProof="1">
                <a:solidFill>
                  <a:schemeClr val="bg1"/>
                </a:solidFill>
                <a:latin typeface="Comfortaa" pitchFamily="2" charset="0"/>
              </a:rPr>
              <a:t>Continuous knowledge assessments (including mock exams)</a:t>
            </a:r>
          </a:p>
        </p:txBody>
      </p:sp>
      <p:sp>
        <p:nvSpPr>
          <p:cNvPr id="40" name="Oval 39">
            <a:extLst>
              <a:ext uri="{FF2B5EF4-FFF2-40B4-BE49-F238E27FC236}">
                <a16:creationId xmlns:a16="http://schemas.microsoft.com/office/drawing/2014/main" id="{D8B51DFD-A808-1970-0C95-C98E21C43595}"/>
              </a:ext>
            </a:extLst>
          </p:cNvPr>
          <p:cNvSpPr/>
          <p:nvPr/>
        </p:nvSpPr>
        <p:spPr>
          <a:xfrm>
            <a:off x="4993976" y="4971930"/>
            <a:ext cx="609607" cy="609607"/>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cxnSp>
        <p:nvCxnSpPr>
          <p:cNvPr id="43" name="Straight Connector 42">
            <a:extLst>
              <a:ext uri="{FF2B5EF4-FFF2-40B4-BE49-F238E27FC236}">
                <a16:creationId xmlns:a16="http://schemas.microsoft.com/office/drawing/2014/main" id="{E1CB24F4-DAE7-F3BA-B5C4-917BCF6C5385}"/>
              </a:ext>
            </a:extLst>
          </p:cNvPr>
          <p:cNvCxnSpPr>
            <a:cxnSpLocks/>
          </p:cNvCxnSpPr>
          <p:nvPr/>
        </p:nvCxnSpPr>
        <p:spPr>
          <a:xfrm>
            <a:off x="4572000" y="2545492"/>
            <a:ext cx="0" cy="3915415"/>
          </a:xfrm>
          <a:prstGeom prst="line">
            <a:avLst/>
          </a:prstGeom>
          <a:ln w="28575" cap="rnd">
            <a:solidFill>
              <a:srgbClr val="692471"/>
            </a:solidFill>
          </a:ln>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id="{EFA1A756-661A-C603-2EF9-E7B61EF0C12E}"/>
              </a:ext>
            </a:extLst>
          </p:cNvPr>
          <p:cNvSpPr txBox="1"/>
          <p:nvPr/>
        </p:nvSpPr>
        <p:spPr>
          <a:xfrm>
            <a:off x="5718205" y="5971437"/>
            <a:ext cx="6331482" cy="369332"/>
          </a:xfrm>
          <a:prstGeom prst="rect">
            <a:avLst/>
          </a:prstGeom>
          <a:noFill/>
        </p:spPr>
        <p:txBody>
          <a:bodyPr wrap="square" rtlCol="0">
            <a:spAutoFit/>
          </a:bodyPr>
          <a:lstStyle/>
          <a:p>
            <a:r>
              <a:rPr lang="en-GB" b="1" noProof="1">
                <a:solidFill>
                  <a:schemeClr val="bg1"/>
                </a:solidFill>
                <a:latin typeface="Comfortaa" pitchFamily="2" charset="0"/>
              </a:rPr>
              <a:t>Technical exam with 50 multiple choice questions</a:t>
            </a:r>
          </a:p>
        </p:txBody>
      </p:sp>
      <p:sp>
        <p:nvSpPr>
          <p:cNvPr id="52" name="Oval 51">
            <a:extLst>
              <a:ext uri="{FF2B5EF4-FFF2-40B4-BE49-F238E27FC236}">
                <a16:creationId xmlns:a16="http://schemas.microsoft.com/office/drawing/2014/main" id="{3F85CB81-A42D-3E62-B0BE-8CD9F05FE7A1}"/>
              </a:ext>
            </a:extLst>
          </p:cNvPr>
          <p:cNvSpPr/>
          <p:nvPr/>
        </p:nvSpPr>
        <p:spPr>
          <a:xfrm>
            <a:off x="4993976" y="5851300"/>
            <a:ext cx="609607" cy="609607"/>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pic>
        <p:nvPicPr>
          <p:cNvPr id="56" name="Picture 55" descr="A white line drawing of a tooth on a computer screen&#10;&#10;AI-generated content may be incorrect.">
            <a:extLst>
              <a:ext uri="{FF2B5EF4-FFF2-40B4-BE49-F238E27FC236}">
                <a16:creationId xmlns:a16="http://schemas.microsoft.com/office/drawing/2014/main" id="{415F615F-6708-F9A7-CFAD-4130295DEF1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118098" y="5111215"/>
            <a:ext cx="397427" cy="334447"/>
          </a:xfrm>
          <a:prstGeom prst="rect">
            <a:avLst/>
          </a:prstGeom>
        </p:spPr>
      </p:pic>
      <p:pic>
        <p:nvPicPr>
          <p:cNvPr id="57" name="Picture 56" descr="A white line drawing of a tooth with a check mark&#10;&#10;AI-generated content may be incorrect.">
            <a:extLst>
              <a:ext uri="{FF2B5EF4-FFF2-40B4-BE49-F238E27FC236}">
                <a16:creationId xmlns:a16="http://schemas.microsoft.com/office/drawing/2014/main" id="{E6E857AC-DCAC-9B0A-9A6F-E030727F226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137134" y="5982911"/>
            <a:ext cx="378391" cy="357858"/>
          </a:xfrm>
          <a:prstGeom prst="rect">
            <a:avLst/>
          </a:prstGeom>
        </p:spPr>
      </p:pic>
    </p:spTree>
    <p:extLst>
      <p:ext uri="{BB962C8B-B14F-4D97-AF65-F5344CB8AC3E}">
        <p14:creationId xmlns:p14="http://schemas.microsoft.com/office/powerpoint/2010/main" val="7751584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967F9A-3AB6-ACC6-FE8E-A6699C0F6E83}"/>
              </a:ext>
            </a:extLst>
          </p:cNvPr>
          <p:cNvSpPr txBox="1"/>
          <p:nvPr/>
        </p:nvSpPr>
        <p:spPr>
          <a:xfrm>
            <a:off x="463296" y="2027827"/>
            <a:ext cx="5632704" cy="3170099"/>
          </a:xfrm>
          <a:prstGeom prst="rect">
            <a:avLst/>
          </a:prstGeom>
          <a:noFill/>
        </p:spPr>
        <p:txBody>
          <a:bodyPr wrap="square" rtlCol="0">
            <a:spAutoFit/>
          </a:bodyPr>
          <a:lstStyle/>
          <a:p>
            <a:pPr marL="285750" indent="-285750">
              <a:buFont typeface="Arial" panose="020B0604020202020204" pitchFamily="34" charset="0"/>
              <a:buChar char="•"/>
            </a:pPr>
            <a:r>
              <a:rPr lang="en-GB" sz="2000" b="1" noProof="1">
                <a:solidFill>
                  <a:srgbClr val="3F4041"/>
                </a:solidFill>
                <a:latin typeface="Comfortaa" pitchFamily="2" charset="0"/>
              </a:rPr>
              <a:t>Applicants must be </a:t>
            </a:r>
            <a:r>
              <a:rPr lang="en-GB" sz="2000" b="1" noProof="1">
                <a:solidFill>
                  <a:srgbClr val="934F9A"/>
                </a:solidFill>
                <a:latin typeface="Comfortaa" pitchFamily="2" charset="0"/>
              </a:rPr>
              <a:t>GDC registered.</a:t>
            </a:r>
            <a:br>
              <a:rPr lang="en-GB" sz="2000" b="1" noProof="1">
                <a:solidFill>
                  <a:srgbClr val="3F4041"/>
                </a:solidFill>
                <a:latin typeface="Comfortaa" pitchFamily="2" charset="0"/>
              </a:rPr>
            </a:br>
            <a:endParaRPr lang="en-GB" sz="2000" b="1" noProof="1">
              <a:solidFill>
                <a:srgbClr val="3F4041"/>
              </a:solidFill>
              <a:latin typeface="Comfortaa" pitchFamily="2" charset="0"/>
            </a:endParaRPr>
          </a:p>
          <a:p>
            <a:pPr marL="342900" indent="-342900">
              <a:buFont typeface="Arial" panose="020B0604020202020204" pitchFamily="34" charset="0"/>
              <a:buChar char="•"/>
            </a:pPr>
            <a:r>
              <a:rPr lang="en-GB" sz="2000" b="1" noProof="1">
                <a:solidFill>
                  <a:srgbClr val="3F4041"/>
                </a:solidFill>
                <a:latin typeface="Comfortaa" pitchFamily="2" charset="0"/>
              </a:rPr>
              <a:t>Dental practice must support learners in taking </a:t>
            </a:r>
            <a:r>
              <a:rPr lang="en-GB" sz="2000" b="1" noProof="1">
                <a:solidFill>
                  <a:srgbClr val="934F9A"/>
                </a:solidFill>
                <a:latin typeface="Comfortaa" pitchFamily="2" charset="0"/>
              </a:rPr>
              <a:t>patient radiographs and provide supervision.</a:t>
            </a:r>
            <a:br>
              <a:rPr lang="en-GB" sz="2000" b="1" noProof="1">
                <a:solidFill>
                  <a:srgbClr val="934F9A"/>
                </a:solidFill>
                <a:latin typeface="Comfortaa" pitchFamily="2" charset="0"/>
              </a:rPr>
            </a:br>
            <a:endParaRPr lang="en-GB" sz="2000" b="1" noProof="1">
              <a:solidFill>
                <a:srgbClr val="934F9A"/>
              </a:solidFill>
              <a:latin typeface="Comfortaa" pitchFamily="2" charset="0"/>
            </a:endParaRPr>
          </a:p>
          <a:p>
            <a:pPr marL="342900" indent="-342900">
              <a:buFont typeface="Arial" panose="020B0604020202020204" pitchFamily="34" charset="0"/>
              <a:buChar char="•"/>
            </a:pPr>
            <a:r>
              <a:rPr lang="en-GB" sz="2000" b="1" noProof="1">
                <a:solidFill>
                  <a:srgbClr val="3F4041"/>
                </a:solidFill>
                <a:latin typeface="Comfortaa" pitchFamily="2" charset="0"/>
              </a:rPr>
              <a:t>Supervision can be by a </a:t>
            </a:r>
            <a:r>
              <a:rPr lang="en-GB" sz="2000" b="1" noProof="1">
                <a:solidFill>
                  <a:srgbClr val="934F9A"/>
                </a:solidFill>
                <a:latin typeface="Comfortaa" pitchFamily="2" charset="0"/>
              </a:rPr>
              <a:t>suitably qualified registrant</a:t>
            </a:r>
            <a:r>
              <a:rPr lang="en-GB" sz="2000" b="1" noProof="1">
                <a:solidFill>
                  <a:srgbClr val="3F4041"/>
                </a:solidFill>
                <a:latin typeface="Comfortaa" pitchFamily="2" charset="0"/>
              </a:rPr>
              <a:t> (e.g. Dentist, Therapist, Hygienist, Nurse, or qualified medical professional).</a:t>
            </a:r>
          </a:p>
        </p:txBody>
      </p:sp>
      <p:sp>
        <p:nvSpPr>
          <p:cNvPr id="3" name="Oval 2">
            <a:extLst>
              <a:ext uri="{FF2B5EF4-FFF2-40B4-BE49-F238E27FC236}">
                <a16:creationId xmlns:a16="http://schemas.microsoft.com/office/drawing/2014/main" id="{7D5E3CDF-473D-AE4C-62F9-BAB0F6B43086}"/>
              </a:ext>
            </a:extLst>
          </p:cNvPr>
          <p:cNvSpPr/>
          <p:nvPr/>
        </p:nvSpPr>
        <p:spPr>
          <a:xfrm>
            <a:off x="7408327" y="1877387"/>
            <a:ext cx="3470980" cy="3470980"/>
          </a:xfrm>
          <a:prstGeom prst="ellipse">
            <a:avLst/>
          </a:prstGeom>
          <a:noFill/>
          <a:ln w="38100">
            <a:solidFill>
              <a:srgbClr val="934F9A"/>
            </a:solidFill>
            <a:prstDash val="solid"/>
            <a:extLst>
              <a:ext uri="{C807C97D-BFC1-408E-A445-0C87EB9F89A2}">
                <ask:lineSketchStyleProps xmlns:ask="http://schemas.microsoft.com/office/drawing/2018/sketchyshapes" sd="1219033472">
                  <a:custGeom>
                    <a:avLst/>
                    <a:gdLst>
                      <a:gd name="connsiteX0" fmla="*/ 0 w 3470980"/>
                      <a:gd name="connsiteY0" fmla="*/ 1735490 h 3470980"/>
                      <a:gd name="connsiteX1" fmla="*/ 1735490 w 3470980"/>
                      <a:gd name="connsiteY1" fmla="*/ 0 h 3470980"/>
                      <a:gd name="connsiteX2" fmla="*/ 3470980 w 3470980"/>
                      <a:gd name="connsiteY2" fmla="*/ 1735490 h 3470980"/>
                      <a:gd name="connsiteX3" fmla="*/ 1735490 w 3470980"/>
                      <a:gd name="connsiteY3" fmla="*/ 3470980 h 3470980"/>
                      <a:gd name="connsiteX4" fmla="*/ 0 w 3470980"/>
                      <a:gd name="connsiteY4" fmla="*/ 1735490 h 3470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0980" h="3470980" extrusionOk="0">
                        <a:moveTo>
                          <a:pt x="0" y="1735490"/>
                        </a:moveTo>
                        <a:cubicBezTo>
                          <a:pt x="-40097" y="752272"/>
                          <a:pt x="714820" y="23339"/>
                          <a:pt x="1735490" y="0"/>
                        </a:cubicBezTo>
                        <a:cubicBezTo>
                          <a:pt x="2888605" y="40974"/>
                          <a:pt x="3316361" y="781921"/>
                          <a:pt x="3470980" y="1735490"/>
                        </a:cubicBezTo>
                        <a:cubicBezTo>
                          <a:pt x="3444174" y="2720153"/>
                          <a:pt x="2675117" y="3575217"/>
                          <a:pt x="1735490" y="3470980"/>
                        </a:cubicBezTo>
                        <a:cubicBezTo>
                          <a:pt x="599803" y="3374029"/>
                          <a:pt x="39944" y="2713060"/>
                          <a:pt x="0" y="173549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4" name="TextBox 3">
            <a:extLst>
              <a:ext uri="{FF2B5EF4-FFF2-40B4-BE49-F238E27FC236}">
                <a16:creationId xmlns:a16="http://schemas.microsoft.com/office/drawing/2014/main" id="{320FEEDD-C51E-67E8-C2CA-2ED30629ABB7}"/>
              </a:ext>
            </a:extLst>
          </p:cNvPr>
          <p:cNvSpPr txBox="1"/>
          <p:nvPr/>
        </p:nvSpPr>
        <p:spPr>
          <a:xfrm>
            <a:off x="7704330" y="2742084"/>
            <a:ext cx="2962101" cy="1015663"/>
          </a:xfrm>
          <a:prstGeom prst="rect">
            <a:avLst/>
          </a:prstGeom>
          <a:noFill/>
        </p:spPr>
        <p:txBody>
          <a:bodyPr wrap="square" rtlCol="0">
            <a:spAutoFit/>
          </a:bodyPr>
          <a:lstStyle/>
          <a:p>
            <a:pPr algn="ctr"/>
            <a:r>
              <a:rPr lang="en-GB" sz="2000" b="1" noProof="1">
                <a:solidFill>
                  <a:srgbClr val="3F4041"/>
                </a:solidFill>
                <a:latin typeface="Comfortaa" pitchFamily="2" charset="0"/>
              </a:rPr>
              <a:t>This programme commences quarterly</a:t>
            </a:r>
          </a:p>
        </p:txBody>
      </p:sp>
      <p:sp>
        <p:nvSpPr>
          <p:cNvPr id="5" name="TextBox 4">
            <a:extLst>
              <a:ext uri="{FF2B5EF4-FFF2-40B4-BE49-F238E27FC236}">
                <a16:creationId xmlns:a16="http://schemas.microsoft.com/office/drawing/2014/main" id="{9F1B7E64-DC02-7083-CEBD-AC10C4017B19}"/>
              </a:ext>
            </a:extLst>
          </p:cNvPr>
          <p:cNvSpPr txBox="1"/>
          <p:nvPr/>
        </p:nvSpPr>
        <p:spPr>
          <a:xfrm>
            <a:off x="328170" y="434839"/>
            <a:ext cx="9209022" cy="954107"/>
          </a:xfrm>
          <a:prstGeom prst="rect">
            <a:avLst/>
          </a:prstGeom>
          <a:noFill/>
        </p:spPr>
        <p:txBody>
          <a:bodyPr wrap="square" rtlCol="0">
            <a:spAutoFit/>
          </a:bodyPr>
          <a:lstStyle/>
          <a:p>
            <a:r>
              <a:rPr lang="en-GB" sz="2800" b="1" noProof="1">
                <a:solidFill>
                  <a:srgbClr val="3F4041"/>
                </a:solidFill>
                <a:latin typeface="Comfortaa" pitchFamily="2" charset="0"/>
              </a:rPr>
              <a:t>Certificate in Dental Radiography </a:t>
            </a:r>
          </a:p>
          <a:p>
            <a:r>
              <a:rPr lang="en-GB" sz="2800" b="1" noProof="1">
                <a:solidFill>
                  <a:srgbClr val="934F9A"/>
                </a:solidFill>
                <a:latin typeface="Comfortaa Medium" pitchFamily="2" charset="0"/>
              </a:rPr>
              <a:t>Entry Requirements</a:t>
            </a:r>
            <a:endParaRPr lang="en-GB" sz="2400" b="1" noProof="1">
              <a:solidFill>
                <a:srgbClr val="934F9A"/>
              </a:solidFill>
              <a:latin typeface="Comfortaa Medium" pitchFamily="2" charset="0"/>
            </a:endParaRPr>
          </a:p>
        </p:txBody>
      </p:sp>
      <p:sp>
        <p:nvSpPr>
          <p:cNvPr id="6" name="TextBox 5">
            <a:extLst>
              <a:ext uri="{FF2B5EF4-FFF2-40B4-BE49-F238E27FC236}">
                <a16:creationId xmlns:a16="http://schemas.microsoft.com/office/drawing/2014/main" id="{9090BB2B-9CAB-003A-E9E7-E6BF9F175262}"/>
              </a:ext>
            </a:extLst>
          </p:cNvPr>
          <p:cNvSpPr txBox="1"/>
          <p:nvPr/>
        </p:nvSpPr>
        <p:spPr>
          <a:xfrm>
            <a:off x="7912424" y="3872205"/>
            <a:ext cx="2462783" cy="646331"/>
          </a:xfrm>
          <a:prstGeom prst="rect">
            <a:avLst/>
          </a:prstGeom>
          <a:noFill/>
        </p:spPr>
        <p:txBody>
          <a:bodyPr wrap="square" rtlCol="0">
            <a:spAutoFit/>
          </a:bodyPr>
          <a:lstStyle/>
          <a:p>
            <a:pPr algn="ctr"/>
            <a:r>
              <a:rPr lang="en-GB" b="1" noProof="1">
                <a:solidFill>
                  <a:srgbClr val="934F9A"/>
                </a:solidFill>
                <a:latin typeface="Comfortaa Medium" pitchFamily="2" charset="0"/>
              </a:rPr>
              <a:t>January, April</a:t>
            </a:r>
          </a:p>
          <a:p>
            <a:pPr algn="ctr"/>
            <a:r>
              <a:rPr lang="en-GB" b="1" noProof="1">
                <a:solidFill>
                  <a:srgbClr val="934F9A"/>
                </a:solidFill>
                <a:latin typeface="Comfortaa Medium" pitchFamily="2" charset="0"/>
              </a:rPr>
              <a:t>July and October</a:t>
            </a:r>
          </a:p>
        </p:txBody>
      </p:sp>
      <p:pic>
        <p:nvPicPr>
          <p:cNvPr id="7" name="Picture 6" descr="A blue and black logo&#10;&#10;AI-generated content may be incorrect.">
            <a:extLst>
              <a:ext uri="{FF2B5EF4-FFF2-40B4-BE49-F238E27FC236}">
                <a16:creationId xmlns:a16="http://schemas.microsoft.com/office/drawing/2014/main" id="{32C8CB77-853F-E3AC-9E9E-211EFFF823B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891348" y="368637"/>
            <a:ext cx="1818592" cy="589422"/>
          </a:xfrm>
          <a:prstGeom prst="rect">
            <a:avLst/>
          </a:prstGeom>
        </p:spPr>
      </p:pic>
    </p:spTree>
    <p:extLst>
      <p:ext uri="{BB962C8B-B14F-4D97-AF65-F5344CB8AC3E}">
        <p14:creationId xmlns:p14="http://schemas.microsoft.com/office/powerpoint/2010/main" val="26524788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B540B0-FD36-3428-7BCB-F87113F56EC6}"/>
              </a:ext>
            </a:extLst>
          </p:cNvPr>
          <p:cNvSpPr txBox="1"/>
          <p:nvPr/>
        </p:nvSpPr>
        <p:spPr>
          <a:xfrm>
            <a:off x="328170" y="520183"/>
            <a:ext cx="9209022" cy="954107"/>
          </a:xfrm>
          <a:prstGeom prst="rect">
            <a:avLst/>
          </a:prstGeom>
          <a:noFill/>
        </p:spPr>
        <p:txBody>
          <a:bodyPr wrap="square" rtlCol="0">
            <a:spAutoFit/>
          </a:bodyPr>
          <a:lstStyle/>
          <a:p>
            <a:r>
              <a:rPr lang="en-GB" sz="2800" b="1" noProof="1">
                <a:solidFill>
                  <a:schemeClr val="bg1"/>
                </a:solidFill>
                <a:latin typeface="Comfortaa" pitchFamily="2" charset="0"/>
              </a:rPr>
              <a:t>Certificate in Dental Radiography </a:t>
            </a:r>
          </a:p>
          <a:p>
            <a:r>
              <a:rPr lang="en-GB" sz="2800" noProof="1">
                <a:solidFill>
                  <a:schemeClr val="bg1"/>
                </a:solidFill>
                <a:latin typeface="Comfortaa Medium" pitchFamily="2" charset="0"/>
              </a:rPr>
              <a:t>Learning outcomes</a:t>
            </a:r>
            <a:endParaRPr lang="en-GB" sz="2400" noProof="1">
              <a:solidFill>
                <a:schemeClr val="bg1"/>
              </a:solidFill>
              <a:latin typeface="Comfortaa Medium" pitchFamily="2" charset="0"/>
            </a:endParaRPr>
          </a:p>
        </p:txBody>
      </p:sp>
      <p:pic>
        <p:nvPicPr>
          <p:cNvPr id="4" name="Picture 3" descr="A white text on a black background&#10;&#10;AI-generated content may be incorrect.">
            <a:extLst>
              <a:ext uri="{FF2B5EF4-FFF2-40B4-BE49-F238E27FC236}">
                <a16:creationId xmlns:a16="http://schemas.microsoft.com/office/drawing/2014/main" id="{888FB362-275E-3550-7935-396FA41AEA9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625398" y="325936"/>
            <a:ext cx="2231814" cy="743938"/>
          </a:xfrm>
          <a:prstGeom prst="rect">
            <a:avLst/>
          </a:prstGeom>
        </p:spPr>
      </p:pic>
      <p:pic>
        <p:nvPicPr>
          <p:cNvPr id="6" name="Picture 5" descr="A person wearing scrubs and gloves&#10;&#10;AI-generated content may be incorrect.">
            <a:extLst>
              <a:ext uri="{FF2B5EF4-FFF2-40B4-BE49-F238E27FC236}">
                <a16:creationId xmlns:a16="http://schemas.microsoft.com/office/drawing/2014/main" id="{69FBF91E-02A7-3187-A4BC-FEB96AE2FBC4}"/>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flipH="1">
            <a:off x="8296712" y="1036514"/>
            <a:ext cx="3895288" cy="5821486"/>
          </a:xfrm>
          <a:prstGeom prst="rect">
            <a:avLst/>
          </a:prstGeom>
        </p:spPr>
      </p:pic>
      <p:sp>
        <p:nvSpPr>
          <p:cNvPr id="12" name="Rectangle 5">
            <a:extLst>
              <a:ext uri="{FF2B5EF4-FFF2-40B4-BE49-F238E27FC236}">
                <a16:creationId xmlns:a16="http://schemas.microsoft.com/office/drawing/2014/main" id="{BC07CF66-786A-721B-96D9-811D491364AA}"/>
              </a:ext>
            </a:extLst>
          </p:cNvPr>
          <p:cNvSpPr>
            <a:spLocks noChangeArrowheads="1"/>
          </p:cNvSpPr>
          <p:nvPr/>
        </p:nvSpPr>
        <p:spPr bwMode="auto">
          <a:xfrm>
            <a:off x="328170" y="1678110"/>
            <a:ext cx="7139032" cy="47089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u="none" strike="noStrike" cap="none" normalizeH="0" baseline="0" dirty="0">
                <a:ln>
                  <a:noFill/>
                </a:ln>
                <a:solidFill>
                  <a:schemeClr val="bg1"/>
                </a:solidFill>
                <a:effectLst/>
                <a:latin typeface="Comfortaa" pitchFamily="2" charset="0"/>
              </a:rPr>
              <a:t>On completion of this course, learners will:</a:t>
            </a:r>
            <a:br>
              <a:rPr kumimoji="0" lang="en-US" altLang="en-US" sz="2000" b="1" u="none" strike="noStrike" cap="none" normalizeH="0" baseline="0" dirty="0">
                <a:ln>
                  <a:noFill/>
                </a:ln>
                <a:solidFill>
                  <a:schemeClr val="bg1"/>
                </a:solidFill>
                <a:effectLst/>
                <a:latin typeface="Comfortaa" pitchFamily="2" charset="0"/>
              </a:rPr>
            </a:br>
            <a:endParaRPr kumimoji="0" lang="en-US" altLang="en-US" sz="2000" b="1" u="none" strike="noStrike" cap="none" normalizeH="0" baseline="0" dirty="0">
              <a:ln>
                <a:noFill/>
              </a:ln>
              <a:solidFill>
                <a:schemeClr val="bg1"/>
              </a:solidFill>
              <a:effectLst/>
              <a:latin typeface="Comfortaa" pitchFamily="2" charset="0"/>
            </a:endParaRPr>
          </a:p>
          <a:p>
            <a:pPr marL="80010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u="none" strike="noStrike" cap="none" normalizeH="0" baseline="0" dirty="0">
                <a:ln>
                  <a:noFill/>
                </a:ln>
                <a:solidFill>
                  <a:schemeClr val="bg1"/>
                </a:solidFill>
                <a:effectLst/>
                <a:latin typeface="Comfortaa" pitchFamily="2" charset="0"/>
              </a:rPr>
              <a:t>Understand patient care &amp; safety – patient considerations, </a:t>
            </a:r>
            <a:r>
              <a:rPr kumimoji="0" lang="en-US" altLang="en-US" sz="2000" b="1" u="none" strike="noStrike" cap="none" normalizeH="0" baseline="0" dirty="0">
                <a:ln>
                  <a:noFill/>
                </a:ln>
                <a:solidFill>
                  <a:schemeClr val="bg1"/>
                </a:solidFill>
                <a:effectLst/>
                <a:latin typeface="Comfortaa" pitchFamily="2" charset="0"/>
                <a:cs typeface="Arial" panose="020B0604020202020204" pitchFamily="34" charset="0"/>
              </a:rPr>
              <a:t>​</a:t>
            </a:r>
            <a:r>
              <a:rPr kumimoji="0" lang="en-US" altLang="en-US" sz="2000" b="1" u="none" strike="noStrike" cap="none" normalizeH="0" baseline="0" dirty="0">
                <a:ln>
                  <a:noFill/>
                </a:ln>
                <a:solidFill>
                  <a:schemeClr val="bg1"/>
                </a:solidFill>
                <a:effectLst/>
                <a:latin typeface="Comfortaa" pitchFamily="2" charset="0"/>
              </a:rPr>
              <a:t>knowledge of risks, and radiation protection.</a:t>
            </a:r>
            <a:br>
              <a:rPr kumimoji="0" lang="en-US" altLang="en-US" sz="2000" b="1" u="none" strike="noStrike" cap="none" normalizeH="0" baseline="0" dirty="0">
                <a:ln>
                  <a:noFill/>
                </a:ln>
                <a:solidFill>
                  <a:schemeClr val="bg1"/>
                </a:solidFill>
                <a:effectLst/>
                <a:latin typeface="Comfortaa" pitchFamily="2" charset="0"/>
              </a:rPr>
            </a:br>
            <a:endParaRPr kumimoji="0" lang="en-US" altLang="en-US" sz="2000" b="1" u="none" strike="noStrike" cap="none" normalizeH="0" baseline="0" dirty="0">
              <a:ln>
                <a:noFill/>
              </a:ln>
              <a:solidFill>
                <a:schemeClr val="bg1"/>
              </a:solidFill>
              <a:effectLst/>
              <a:latin typeface="Comfortaa" pitchFamily="2" charset="0"/>
            </a:endParaRPr>
          </a:p>
          <a:p>
            <a:pPr marL="80010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u="none" strike="noStrike" cap="none" normalizeH="0" baseline="0" dirty="0">
                <a:ln>
                  <a:noFill/>
                </a:ln>
                <a:solidFill>
                  <a:schemeClr val="bg1"/>
                </a:solidFill>
                <a:effectLst/>
                <a:latin typeface="Comfortaa" pitchFamily="2" charset="0"/>
              </a:rPr>
              <a:t>Use, maintain and complete clinical audits </a:t>
            </a:r>
            <a:br>
              <a:rPr kumimoji="0" lang="en-US" altLang="en-US" sz="2000" b="1" u="none" strike="noStrike" cap="none" normalizeH="0" baseline="0" dirty="0">
                <a:ln>
                  <a:noFill/>
                </a:ln>
                <a:solidFill>
                  <a:schemeClr val="bg1"/>
                </a:solidFill>
                <a:effectLst/>
                <a:latin typeface="Comfortaa" pitchFamily="2" charset="0"/>
              </a:rPr>
            </a:br>
            <a:r>
              <a:rPr kumimoji="0" lang="en-US" altLang="en-US" sz="2000" b="1" u="none" strike="noStrike" cap="none" normalizeH="0" baseline="0" dirty="0">
                <a:ln>
                  <a:noFill/>
                </a:ln>
                <a:solidFill>
                  <a:schemeClr val="bg1"/>
                </a:solidFill>
                <a:effectLst/>
                <a:latin typeface="Comfortaa" pitchFamily="2" charset="0"/>
              </a:rPr>
              <a:t>of equipment and practice.</a:t>
            </a:r>
            <a:br>
              <a:rPr kumimoji="0" lang="en-US" altLang="en-US" sz="2000" b="1" u="none" strike="noStrike" cap="none" normalizeH="0" baseline="0" dirty="0">
                <a:ln>
                  <a:noFill/>
                </a:ln>
                <a:solidFill>
                  <a:schemeClr val="bg1"/>
                </a:solidFill>
                <a:effectLst/>
                <a:latin typeface="Comfortaa" pitchFamily="2" charset="0"/>
              </a:rPr>
            </a:br>
            <a:endParaRPr kumimoji="0" lang="en-US" altLang="en-US" sz="2000" b="1" u="none" strike="noStrike" cap="none" normalizeH="0" baseline="0" dirty="0">
              <a:ln>
                <a:noFill/>
              </a:ln>
              <a:solidFill>
                <a:schemeClr val="bg1"/>
              </a:solidFill>
              <a:effectLst/>
              <a:latin typeface="Comfortaa" pitchFamily="2" charset="0"/>
            </a:endParaRPr>
          </a:p>
          <a:p>
            <a:pPr marL="80010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u="none" strike="noStrike" cap="none" normalizeH="0" baseline="0" dirty="0">
                <a:ln>
                  <a:noFill/>
                </a:ln>
                <a:solidFill>
                  <a:schemeClr val="bg1"/>
                </a:solidFill>
                <a:effectLst/>
                <a:latin typeface="Comfortaa" pitchFamily="2" charset="0"/>
              </a:rPr>
              <a:t>Understand professional standards – </a:t>
            </a:r>
            <a:br>
              <a:rPr kumimoji="0" lang="en-US" altLang="en-US" sz="2000" b="1" u="none" strike="noStrike" cap="none" normalizeH="0" baseline="0" dirty="0">
                <a:ln>
                  <a:noFill/>
                </a:ln>
                <a:solidFill>
                  <a:schemeClr val="bg1"/>
                </a:solidFill>
                <a:effectLst/>
                <a:latin typeface="Comfortaa" pitchFamily="2" charset="0"/>
              </a:rPr>
            </a:br>
            <a:r>
              <a:rPr kumimoji="0" lang="en-US" altLang="en-US" sz="2000" b="1" u="none" strike="noStrike" cap="none" normalizeH="0" baseline="0" dirty="0">
                <a:ln>
                  <a:noFill/>
                </a:ln>
                <a:solidFill>
                  <a:schemeClr val="bg1"/>
                </a:solidFill>
                <a:effectLst/>
                <a:latin typeface="Comfortaa" pitchFamily="2" charset="0"/>
              </a:rPr>
              <a:t>team roles, responsibilities &amp; legislation.</a:t>
            </a:r>
            <a:br>
              <a:rPr kumimoji="0" lang="en-US" altLang="en-US" sz="2000" b="1" u="none" strike="noStrike" cap="none" normalizeH="0" baseline="0" dirty="0">
                <a:ln>
                  <a:noFill/>
                </a:ln>
                <a:solidFill>
                  <a:schemeClr val="bg1"/>
                </a:solidFill>
                <a:effectLst/>
                <a:latin typeface="Comfortaa" pitchFamily="2" charset="0"/>
              </a:rPr>
            </a:br>
            <a:endParaRPr kumimoji="0" lang="en-US" altLang="en-US" sz="2000" b="1" u="none" strike="noStrike" cap="none" normalizeH="0" baseline="0" dirty="0">
              <a:ln>
                <a:noFill/>
              </a:ln>
              <a:solidFill>
                <a:schemeClr val="bg1"/>
              </a:solidFill>
              <a:effectLst/>
              <a:latin typeface="Comfortaa" pitchFamily="2" charset="0"/>
            </a:endParaRPr>
          </a:p>
          <a:p>
            <a:pPr marL="80010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u="none" strike="noStrike" cap="none" normalizeH="0" baseline="0" dirty="0">
                <a:ln>
                  <a:noFill/>
                </a:ln>
                <a:solidFill>
                  <a:schemeClr val="bg1"/>
                </a:solidFill>
                <a:effectLst/>
                <a:latin typeface="Comfortaa" pitchFamily="2" charset="0"/>
              </a:rPr>
              <a:t>Understand how to take a variety of images using a variety of techniques.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1" u="none" strike="noStrike" cap="none" normalizeH="0" baseline="0" dirty="0">
              <a:ln>
                <a:noFill/>
              </a:ln>
              <a:solidFill>
                <a:schemeClr val="bg1"/>
              </a:solidFill>
              <a:effectLst/>
              <a:latin typeface="Comfortaa" pitchFamily="2" charset="0"/>
            </a:endParaRPr>
          </a:p>
        </p:txBody>
      </p:sp>
    </p:spTree>
    <p:extLst>
      <p:ext uri="{BB962C8B-B14F-4D97-AF65-F5344CB8AC3E}">
        <p14:creationId xmlns:p14="http://schemas.microsoft.com/office/powerpoint/2010/main" val="16794757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in blue scrubs holding a clipboard&#10;&#10;AI-generated content may be incorrect.">
            <a:extLst>
              <a:ext uri="{FF2B5EF4-FFF2-40B4-BE49-F238E27FC236}">
                <a16:creationId xmlns:a16="http://schemas.microsoft.com/office/drawing/2014/main" id="{4FF0CFE7-7CFB-F76E-CC8D-10BC8A8A33E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853156" y="0"/>
            <a:ext cx="6485687" cy="6858000"/>
          </a:xfrm>
          <a:prstGeom prst="rect">
            <a:avLst/>
          </a:prstGeom>
        </p:spPr>
      </p:pic>
      <p:sp>
        <p:nvSpPr>
          <p:cNvPr id="2" name="TextBox 1">
            <a:extLst>
              <a:ext uri="{FF2B5EF4-FFF2-40B4-BE49-F238E27FC236}">
                <a16:creationId xmlns:a16="http://schemas.microsoft.com/office/drawing/2014/main" id="{2D0DF0FA-9C5F-1C61-8F53-2CDD2A05A0A3}"/>
              </a:ext>
            </a:extLst>
          </p:cNvPr>
          <p:cNvSpPr txBox="1"/>
          <p:nvPr/>
        </p:nvSpPr>
        <p:spPr>
          <a:xfrm>
            <a:off x="2777318" y="2644170"/>
            <a:ext cx="6637362" cy="1569660"/>
          </a:xfrm>
          <a:prstGeom prst="rect">
            <a:avLst/>
          </a:prstGeom>
          <a:noFill/>
        </p:spPr>
        <p:txBody>
          <a:bodyPr wrap="square" rtlCol="0">
            <a:spAutoFit/>
          </a:bodyPr>
          <a:lstStyle/>
          <a:p>
            <a:pPr algn="ctr"/>
            <a:r>
              <a:rPr lang="en-GB" sz="4800" b="1" noProof="1">
                <a:solidFill>
                  <a:schemeClr val="bg1"/>
                </a:solidFill>
                <a:latin typeface="Comfortaa" pitchFamily="2" charset="0"/>
              </a:rPr>
              <a:t>Orthodontic Nursing Certificate</a:t>
            </a:r>
          </a:p>
        </p:txBody>
      </p:sp>
      <p:sp>
        <p:nvSpPr>
          <p:cNvPr id="3" name="Rounded Rectangle 2">
            <a:extLst>
              <a:ext uri="{FF2B5EF4-FFF2-40B4-BE49-F238E27FC236}">
                <a16:creationId xmlns:a16="http://schemas.microsoft.com/office/drawing/2014/main" id="{D37FDD93-A9AC-3CD1-5361-C3D3C091D4A0}"/>
              </a:ext>
            </a:extLst>
          </p:cNvPr>
          <p:cNvSpPr/>
          <p:nvPr/>
        </p:nvSpPr>
        <p:spPr>
          <a:xfrm>
            <a:off x="2567617" y="2491740"/>
            <a:ext cx="7056765" cy="1874520"/>
          </a:xfrm>
          <a:prstGeom prst="round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pic>
        <p:nvPicPr>
          <p:cNvPr id="4" name="Picture 3" descr="A white text on a black background&#10;&#10;AI-generated content may be incorrect.">
            <a:extLst>
              <a:ext uri="{FF2B5EF4-FFF2-40B4-BE49-F238E27FC236}">
                <a16:creationId xmlns:a16="http://schemas.microsoft.com/office/drawing/2014/main" id="{C4C06372-2C32-6A52-3C53-7599DA6B2DA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35803" y="325936"/>
            <a:ext cx="2231814" cy="743938"/>
          </a:xfrm>
          <a:prstGeom prst="rect">
            <a:avLst/>
          </a:prstGeom>
        </p:spPr>
      </p:pic>
      <p:sp>
        <p:nvSpPr>
          <p:cNvPr id="5" name="Oval 4">
            <a:extLst>
              <a:ext uri="{FF2B5EF4-FFF2-40B4-BE49-F238E27FC236}">
                <a16:creationId xmlns:a16="http://schemas.microsoft.com/office/drawing/2014/main" id="{1B58184F-E9F1-6139-824E-DB40447BF085}"/>
              </a:ext>
            </a:extLst>
          </p:cNvPr>
          <p:cNvSpPr>
            <a:spLocks/>
          </p:cNvSpPr>
          <p:nvPr/>
        </p:nvSpPr>
        <p:spPr>
          <a:xfrm>
            <a:off x="9120730" y="3600998"/>
            <a:ext cx="1845578" cy="1835383"/>
          </a:xfrm>
          <a:prstGeom prst="ellipse">
            <a:avLst/>
          </a:prstGeom>
          <a:solidFill>
            <a:srgbClr val="5FA747"/>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2C251473-DA84-1530-0B18-3E397C774D17}"/>
              </a:ext>
            </a:extLst>
          </p:cNvPr>
          <p:cNvSpPr txBox="1">
            <a:spLocks/>
          </p:cNvSpPr>
          <p:nvPr/>
        </p:nvSpPr>
        <p:spPr>
          <a:xfrm>
            <a:off x="9221954" y="4011653"/>
            <a:ext cx="1710241" cy="892552"/>
          </a:xfrm>
          <a:prstGeom prst="rect">
            <a:avLst/>
          </a:prstGeom>
          <a:noFill/>
        </p:spPr>
        <p:txBody>
          <a:bodyPr wrap="square" rtlCol="0">
            <a:spAutoFit/>
          </a:bodyPr>
          <a:lstStyle/>
          <a:p>
            <a:pPr algn="ctr"/>
            <a:r>
              <a:rPr lang="en-GB" sz="3200" b="1" dirty="0">
                <a:solidFill>
                  <a:schemeClr val="bg1"/>
                </a:solidFill>
                <a:latin typeface="Comfortaa" pitchFamily="2" charset="0"/>
              </a:rPr>
              <a:t>100% </a:t>
            </a:r>
            <a:br>
              <a:rPr lang="en-GB" sz="2600" b="1" dirty="0">
                <a:solidFill>
                  <a:schemeClr val="bg1"/>
                </a:solidFill>
                <a:latin typeface="Comfortaa" pitchFamily="2" charset="0"/>
              </a:rPr>
            </a:br>
            <a:r>
              <a:rPr lang="en-GB" sz="2000" b="1" dirty="0">
                <a:solidFill>
                  <a:schemeClr val="bg1"/>
                </a:solidFill>
                <a:latin typeface="Comfortaa" pitchFamily="2" charset="0"/>
              </a:rPr>
              <a:t>Pass Rate</a:t>
            </a:r>
            <a:endParaRPr lang="en-GB" sz="2600" b="1" dirty="0">
              <a:solidFill>
                <a:schemeClr val="bg1"/>
              </a:solidFill>
              <a:latin typeface="Comfortaa" pitchFamily="2" charset="0"/>
            </a:endParaRPr>
          </a:p>
        </p:txBody>
      </p:sp>
      <p:pic>
        <p:nvPicPr>
          <p:cNvPr id="7" name="Picture 6" descr="A blue and white logo&#10;&#10;AI-generated content may be incorrect.">
            <a:extLst>
              <a:ext uri="{FF2B5EF4-FFF2-40B4-BE49-F238E27FC236}">
                <a16:creationId xmlns:a16="http://schemas.microsoft.com/office/drawing/2014/main" id="{C7F14972-1E2F-9074-8943-1B762C4570E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820656" y="-458698"/>
            <a:ext cx="2371344" cy="2371344"/>
          </a:xfrm>
          <a:prstGeom prst="rect">
            <a:avLst/>
          </a:prstGeom>
        </p:spPr>
      </p:pic>
    </p:spTree>
    <p:extLst>
      <p:ext uri="{BB962C8B-B14F-4D97-AF65-F5344CB8AC3E}">
        <p14:creationId xmlns:p14="http://schemas.microsoft.com/office/powerpoint/2010/main" val="279180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1"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53" presetClass="entr" presetSubtype="16" fill="hold" grpId="1"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bldP spid="6"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5AD065F5-DC13-1A12-AC57-D976993232F2}"/>
              </a:ext>
            </a:extLst>
          </p:cNvPr>
          <p:cNvSpPr/>
          <p:nvPr/>
        </p:nvSpPr>
        <p:spPr>
          <a:xfrm>
            <a:off x="729048" y="1850424"/>
            <a:ext cx="1830953" cy="1810265"/>
          </a:xfrm>
          <a:prstGeom prst="ellipse">
            <a:avLst/>
          </a:prstGeom>
          <a:noFill/>
          <a:ln w="38100">
            <a:solidFill>
              <a:srgbClr val="9AC3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12" name="Oval 11">
            <a:extLst>
              <a:ext uri="{FF2B5EF4-FFF2-40B4-BE49-F238E27FC236}">
                <a16:creationId xmlns:a16="http://schemas.microsoft.com/office/drawing/2014/main" id="{09B3BFB4-325E-2ACF-C693-87CD1B78156E}"/>
              </a:ext>
            </a:extLst>
          </p:cNvPr>
          <p:cNvSpPr/>
          <p:nvPr/>
        </p:nvSpPr>
        <p:spPr>
          <a:xfrm>
            <a:off x="3321907" y="1850424"/>
            <a:ext cx="1830953" cy="1810265"/>
          </a:xfrm>
          <a:prstGeom prst="ellipse">
            <a:avLst/>
          </a:prstGeom>
          <a:noFill/>
          <a:ln w="38100">
            <a:solidFill>
              <a:srgbClr val="9AC3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13" name="Oval 12">
            <a:extLst>
              <a:ext uri="{FF2B5EF4-FFF2-40B4-BE49-F238E27FC236}">
                <a16:creationId xmlns:a16="http://schemas.microsoft.com/office/drawing/2014/main" id="{53B42D3E-F413-237E-9626-E48E19557B54}"/>
              </a:ext>
            </a:extLst>
          </p:cNvPr>
          <p:cNvSpPr/>
          <p:nvPr/>
        </p:nvSpPr>
        <p:spPr>
          <a:xfrm>
            <a:off x="5914767" y="1850424"/>
            <a:ext cx="1830953" cy="1810265"/>
          </a:xfrm>
          <a:prstGeom prst="ellipse">
            <a:avLst/>
          </a:prstGeom>
          <a:noFill/>
          <a:ln w="38100">
            <a:solidFill>
              <a:srgbClr val="9AC3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14" name="Rounded Rectangle 13">
            <a:extLst>
              <a:ext uri="{FF2B5EF4-FFF2-40B4-BE49-F238E27FC236}">
                <a16:creationId xmlns:a16="http://schemas.microsoft.com/office/drawing/2014/main" id="{C4EB0341-66A3-E183-2EEC-3391AF1DD555}"/>
              </a:ext>
            </a:extLst>
          </p:cNvPr>
          <p:cNvSpPr/>
          <p:nvPr/>
        </p:nvSpPr>
        <p:spPr>
          <a:xfrm>
            <a:off x="8645611" y="2223363"/>
            <a:ext cx="2817341" cy="2718487"/>
          </a:xfrm>
          <a:prstGeom prst="roundRect">
            <a:avLst/>
          </a:prstGeom>
          <a:solidFill>
            <a:srgbClr val="9AC3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15" name="TextBox 14">
            <a:extLst>
              <a:ext uri="{FF2B5EF4-FFF2-40B4-BE49-F238E27FC236}">
                <a16:creationId xmlns:a16="http://schemas.microsoft.com/office/drawing/2014/main" id="{CFD82BBA-62C5-7C1F-E3AA-53C9E5850AA8}"/>
              </a:ext>
            </a:extLst>
          </p:cNvPr>
          <p:cNvSpPr txBox="1"/>
          <p:nvPr/>
        </p:nvSpPr>
        <p:spPr>
          <a:xfrm>
            <a:off x="328170" y="434839"/>
            <a:ext cx="9209022" cy="954107"/>
          </a:xfrm>
          <a:prstGeom prst="rect">
            <a:avLst/>
          </a:prstGeom>
          <a:noFill/>
        </p:spPr>
        <p:txBody>
          <a:bodyPr wrap="square" rtlCol="0">
            <a:spAutoFit/>
          </a:bodyPr>
          <a:lstStyle/>
          <a:p>
            <a:r>
              <a:rPr lang="en-GB" sz="2800" b="1" noProof="1">
                <a:solidFill>
                  <a:srgbClr val="3F4041"/>
                </a:solidFill>
                <a:latin typeface="Comfortaa" pitchFamily="2" charset="0"/>
              </a:rPr>
              <a:t>Certificate in Orthodontic Nursing</a:t>
            </a:r>
          </a:p>
          <a:p>
            <a:r>
              <a:rPr lang="en-GB" sz="2800" b="1" noProof="1">
                <a:solidFill>
                  <a:srgbClr val="9AC320"/>
                </a:solidFill>
                <a:latin typeface="Comfortaa Medium" pitchFamily="2" charset="0"/>
              </a:rPr>
              <a:t>Course overview</a:t>
            </a:r>
            <a:endParaRPr lang="en-GB" sz="2400" b="1" noProof="1">
              <a:solidFill>
                <a:srgbClr val="9AC320"/>
              </a:solidFill>
              <a:latin typeface="Comfortaa Medium" pitchFamily="2" charset="0"/>
            </a:endParaRPr>
          </a:p>
        </p:txBody>
      </p:sp>
      <p:pic>
        <p:nvPicPr>
          <p:cNvPr id="16" name="Picture 15" descr="A blue and black logo&#10;&#10;AI-generated content may be incorrect.">
            <a:extLst>
              <a:ext uri="{FF2B5EF4-FFF2-40B4-BE49-F238E27FC236}">
                <a16:creationId xmlns:a16="http://schemas.microsoft.com/office/drawing/2014/main" id="{FB238143-783B-8D1A-C1F6-8C5E48C0601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891348" y="368637"/>
            <a:ext cx="1818592" cy="589422"/>
          </a:xfrm>
          <a:prstGeom prst="rect">
            <a:avLst/>
          </a:prstGeom>
        </p:spPr>
      </p:pic>
      <p:sp>
        <p:nvSpPr>
          <p:cNvPr id="17" name="TextBox 16">
            <a:extLst>
              <a:ext uri="{FF2B5EF4-FFF2-40B4-BE49-F238E27FC236}">
                <a16:creationId xmlns:a16="http://schemas.microsoft.com/office/drawing/2014/main" id="{1FA5CF0D-A393-A449-AD50-59190F6E4E06}"/>
              </a:ext>
            </a:extLst>
          </p:cNvPr>
          <p:cNvSpPr txBox="1"/>
          <p:nvPr/>
        </p:nvSpPr>
        <p:spPr>
          <a:xfrm>
            <a:off x="280895" y="3880021"/>
            <a:ext cx="2669060" cy="1815882"/>
          </a:xfrm>
          <a:prstGeom prst="rect">
            <a:avLst/>
          </a:prstGeom>
          <a:noFill/>
        </p:spPr>
        <p:txBody>
          <a:bodyPr wrap="square" rtlCol="0">
            <a:spAutoFit/>
          </a:bodyPr>
          <a:lstStyle/>
          <a:p>
            <a:pPr algn="ctr"/>
            <a:r>
              <a:rPr lang="en-GB" sz="2000" b="1" noProof="1">
                <a:solidFill>
                  <a:srgbClr val="9AC320"/>
                </a:solidFill>
                <a:latin typeface="Comfortaa" pitchFamily="2" charset="0"/>
              </a:rPr>
              <a:t>Learn from </a:t>
            </a:r>
            <a:br>
              <a:rPr lang="en-GB" sz="2000" b="1" noProof="1">
                <a:solidFill>
                  <a:srgbClr val="9AC320"/>
                </a:solidFill>
                <a:latin typeface="Comfortaa" pitchFamily="2" charset="0"/>
              </a:rPr>
            </a:br>
            <a:r>
              <a:rPr lang="en-GB" sz="2000" b="1" noProof="1">
                <a:solidFill>
                  <a:srgbClr val="9AC320"/>
                </a:solidFill>
                <a:latin typeface="Comfortaa" pitchFamily="2" charset="0"/>
              </a:rPr>
              <a:t>experts</a:t>
            </a:r>
            <a:br>
              <a:rPr lang="en-GB" sz="2000" b="1" noProof="1">
                <a:solidFill>
                  <a:srgbClr val="9AC320"/>
                </a:solidFill>
                <a:latin typeface="Comfortaa" pitchFamily="2" charset="0"/>
              </a:rPr>
            </a:br>
            <a:br>
              <a:rPr lang="en-GB" b="1" noProof="1">
                <a:solidFill>
                  <a:srgbClr val="9AC320"/>
                </a:solidFill>
                <a:latin typeface="Comfortaa" pitchFamily="2" charset="0"/>
              </a:rPr>
            </a:br>
            <a:r>
              <a:rPr lang="en-GB" b="1" noProof="1">
                <a:solidFill>
                  <a:srgbClr val="9AC320"/>
                </a:solidFill>
                <a:latin typeface="Comfortaa" pitchFamily="2" charset="0"/>
              </a:rPr>
              <a:t> </a:t>
            </a:r>
            <a:r>
              <a:rPr lang="en-GB" b="1" noProof="1">
                <a:solidFill>
                  <a:srgbClr val="3F4041"/>
                </a:solidFill>
                <a:latin typeface="Comfortaa" pitchFamily="2" charset="0"/>
              </a:rPr>
              <a:t>Industry-led </a:t>
            </a:r>
            <a:br>
              <a:rPr lang="en-GB" b="1" noProof="1">
                <a:solidFill>
                  <a:srgbClr val="3F4041"/>
                </a:solidFill>
                <a:latin typeface="Comfortaa" pitchFamily="2" charset="0"/>
              </a:rPr>
            </a:br>
            <a:r>
              <a:rPr lang="en-GB" b="1" noProof="1">
                <a:solidFill>
                  <a:srgbClr val="3F4041"/>
                </a:solidFill>
                <a:latin typeface="Comfortaa" pitchFamily="2" charset="0"/>
              </a:rPr>
              <a:t>teaching and </a:t>
            </a:r>
            <a:br>
              <a:rPr lang="en-GB" b="1" noProof="1">
                <a:solidFill>
                  <a:srgbClr val="3F4041"/>
                </a:solidFill>
                <a:latin typeface="Comfortaa" pitchFamily="2" charset="0"/>
              </a:rPr>
            </a:br>
            <a:r>
              <a:rPr lang="en-GB" b="1" noProof="1">
                <a:solidFill>
                  <a:srgbClr val="3F4041"/>
                </a:solidFill>
                <a:latin typeface="Comfortaa" pitchFamily="2" charset="0"/>
              </a:rPr>
              <a:t>hands-on training</a:t>
            </a:r>
          </a:p>
        </p:txBody>
      </p:sp>
      <p:sp>
        <p:nvSpPr>
          <p:cNvPr id="18" name="TextBox 17">
            <a:extLst>
              <a:ext uri="{FF2B5EF4-FFF2-40B4-BE49-F238E27FC236}">
                <a16:creationId xmlns:a16="http://schemas.microsoft.com/office/drawing/2014/main" id="{265AFADD-4AFE-FA66-CD37-2BDFD37FB871}"/>
              </a:ext>
            </a:extLst>
          </p:cNvPr>
          <p:cNvSpPr txBox="1"/>
          <p:nvPr/>
        </p:nvSpPr>
        <p:spPr>
          <a:xfrm>
            <a:off x="2886245" y="3849244"/>
            <a:ext cx="2669060" cy="2123658"/>
          </a:xfrm>
          <a:prstGeom prst="rect">
            <a:avLst/>
          </a:prstGeom>
          <a:noFill/>
        </p:spPr>
        <p:txBody>
          <a:bodyPr wrap="square" rtlCol="0">
            <a:spAutoFit/>
          </a:bodyPr>
          <a:lstStyle/>
          <a:p>
            <a:pPr algn="ctr"/>
            <a:r>
              <a:rPr lang="en-GB" sz="2000" b="1" noProof="1">
                <a:solidFill>
                  <a:srgbClr val="9AC320"/>
                </a:solidFill>
                <a:latin typeface="Comfortaa" pitchFamily="2" charset="0"/>
              </a:rPr>
              <a:t>Build </a:t>
            </a:r>
            <a:br>
              <a:rPr lang="en-GB" sz="2000" b="1" noProof="1">
                <a:solidFill>
                  <a:srgbClr val="9AC320"/>
                </a:solidFill>
                <a:latin typeface="Comfortaa" pitchFamily="2" charset="0"/>
              </a:rPr>
            </a:br>
            <a:r>
              <a:rPr lang="en-GB" sz="2000" b="1" noProof="1">
                <a:solidFill>
                  <a:srgbClr val="9AC320"/>
                </a:solidFill>
                <a:latin typeface="Comfortaa" pitchFamily="2" charset="0"/>
              </a:rPr>
              <a:t>confidence</a:t>
            </a:r>
            <a:br>
              <a:rPr lang="en-GB" sz="2000" b="1" noProof="1">
                <a:solidFill>
                  <a:srgbClr val="9AC320"/>
                </a:solidFill>
                <a:latin typeface="Comfortaa" pitchFamily="2" charset="0"/>
              </a:rPr>
            </a:br>
            <a:r>
              <a:rPr lang="en-GB" sz="2000" b="1" noProof="1">
                <a:solidFill>
                  <a:srgbClr val="9AC320"/>
                </a:solidFill>
                <a:latin typeface="Comfortaa" pitchFamily="2" charset="0"/>
              </a:rPr>
              <a:t> </a:t>
            </a:r>
            <a:br>
              <a:rPr lang="en-GB" sz="2000" b="1" noProof="1">
                <a:solidFill>
                  <a:srgbClr val="9AC320"/>
                </a:solidFill>
                <a:latin typeface="Comfortaa" pitchFamily="2" charset="0"/>
              </a:rPr>
            </a:br>
            <a:r>
              <a:rPr lang="en-GB" b="1" noProof="1">
                <a:solidFill>
                  <a:srgbClr val="3F4041"/>
                </a:solidFill>
                <a:latin typeface="Comfortaa" pitchFamily="2" charset="0"/>
              </a:rPr>
              <a:t>Advanced orthodontic </a:t>
            </a:r>
            <a:br>
              <a:rPr lang="en-GB" b="1" noProof="1">
                <a:solidFill>
                  <a:srgbClr val="3F4041"/>
                </a:solidFill>
                <a:latin typeface="Comfortaa" pitchFamily="2" charset="0"/>
              </a:rPr>
            </a:br>
            <a:r>
              <a:rPr lang="en-GB" b="1" noProof="1">
                <a:solidFill>
                  <a:srgbClr val="3F4041"/>
                </a:solidFill>
                <a:latin typeface="Comfortaa" pitchFamily="2" charset="0"/>
              </a:rPr>
              <a:t>nursing knowledge </a:t>
            </a:r>
            <a:br>
              <a:rPr lang="en-GB" b="1" noProof="1">
                <a:solidFill>
                  <a:srgbClr val="3F4041"/>
                </a:solidFill>
                <a:latin typeface="Comfortaa" pitchFamily="2" charset="0"/>
              </a:rPr>
            </a:br>
            <a:r>
              <a:rPr lang="en-GB" b="1" noProof="1">
                <a:solidFill>
                  <a:srgbClr val="3F4041"/>
                </a:solidFill>
                <a:latin typeface="Comfortaa" pitchFamily="2" charset="0"/>
              </a:rPr>
              <a:t>&amp; skills</a:t>
            </a:r>
          </a:p>
        </p:txBody>
      </p:sp>
      <p:sp>
        <p:nvSpPr>
          <p:cNvPr id="19" name="TextBox 18">
            <a:extLst>
              <a:ext uri="{FF2B5EF4-FFF2-40B4-BE49-F238E27FC236}">
                <a16:creationId xmlns:a16="http://schemas.microsoft.com/office/drawing/2014/main" id="{A6ADFECB-1228-6E2F-C531-D997F44943AE}"/>
              </a:ext>
            </a:extLst>
          </p:cNvPr>
          <p:cNvSpPr txBox="1"/>
          <p:nvPr/>
        </p:nvSpPr>
        <p:spPr>
          <a:xfrm>
            <a:off x="5491595" y="3880021"/>
            <a:ext cx="2669060" cy="2123658"/>
          </a:xfrm>
          <a:prstGeom prst="rect">
            <a:avLst/>
          </a:prstGeom>
          <a:noFill/>
        </p:spPr>
        <p:txBody>
          <a:bodyPr wrap="square" rtlCol="0">
            <a:spAutoFit/>
          </a:bodyPr>
          <a:lstStyle/>
          <a:p>
            <a:pPr algn="ctr"/>
            <a:r>
              <a:rPr lang="en-GB" sz="2000" b="1" noProof="1">
                <a:solidFill>
                  <a:srgbClr val="9AC320"/>
                </a:solidFill>
                <a:latin typeface="Comfortaa" pitchFamily="2" charset="0"/>
              </a:rPr>
              <a:t>Recognised qualification</a:t>
            </a:r>
          </a:p>
          <a:p>
            <a:pPr algn="ctr"/>
            <a:endParaRPr lang="en-GB" sz="2000" b="1" noProof="1">
              <a:solidFill>
                <a:srgbClr val="9AC320"/>
              </a:solidFill>
              <a:latin typeface="Comfortaa" pitchFamily="2" charset="0"/>
            </a:endParaRPr>
          </a:p>
          <a:p>
            <a:pPr algn="ctr"/>
            <a:r>
              <a:rPr lang="en-GB" b="1" noProof="1">
                <a:solidFill>
                  <a:srgbClr val="3F4041"/>
                </a:solidFill>
                <a:latin typeface="Comfortaa" pitchFamily="2" charset="0"/>
              </a:rPr>
              <a:t>Awarded by National Examining </a:t>
            </a:r>
            <a:br>
              <a:rPr lang="en-GB" b="1" noProof="1">
                <a:solidFill>
                  <a:srgbClr val="3F4041"/>
                </a:solidFill>
                <a:latin typeface="Comfortaa" pitchFamily="2" charset="0"/>
              </a:rPr>
            </a:br>
            <a:r>
              <a:rPr lang="en-GB" b="1" noProof="1">
                <a:solidFill>
                  <a:srgbClr val="3F4041"/>
                </a:solidFill>
                <a:latin typeface="Comfortaa" pitchFamily="2" charset="0"/>
              </a:rPr>
              <a:t>Board for </a:t>
            </a:r>
            <a:br>
              <a:rPr lang="en-GB" b="1" noProof="1">
                <a:solidFill>
                  <a:srgbClr val="3F4041"/>
                </a:solidFill>
                <a:latin typeface="Comfortaa" pitchFamily="2" charset="0"/>
              </a:rPr>
            </a:br>
            <a:r>
              <a:rPr lang="en-GB" b="1" noProof="1">
                <a:solidFill>
                  <a:srgbClr val="3F4041"/>
                </a:solidFill>
                <a:latin typeface="Comfortaa" pitchFamily="2" charset="0"/>
              </a:rPr>
              <a:t>Dental Nurses</a:t>
            </a:r>
            <a:endParaRPr lang="en-GB" sz="1600" b="1" noProof="1">
              <a:solidFill>
                <a:srgbClr val="3F4041"/>
              </a:solidFill>
              <a:latin typeface="Comfortaa" pitchFamily="2" charset="0"/>
            </a:endParaRPr>
          </a:p>
        </p:txBody>
      </p:sp>
      <p:sp>
        <p:nvSpPr>
          <p:cNvPr id="20" name="TextBox 19">
            <a:extLst>
              <a:ext uri="{FF2B5EF4-FFF2-40B4-BE49-F238E27FC236}">
                <a16:creationId xmlns:a16="http://schemas.microsoft.com/office/drawing/2014/main" id="{49CB7359-E698-6573-845E-832CB5D84F58}"/>
              </a:ext>
            </a:extLst>
          </p:cNvPr>
          <p:cNvSpPr txBox="1"/>
          <p:nvPr/>
        </p:nvSpPr>
        <p:spPr>
          <a:xfrm>
            <a:off x="8895957" y="2504479"/>
            <a:ext cx="2427387" cy="2339102"/>
          </a:xfrm>
          <a:prstGeom prst="rect">
            <a:avLst/>
          </a:prstGeom>
          <a:noFill/>
        </p:spPr>
        <p:txBody>
          <a:bodyPr wrap="square" rtlCol="0">
            <a:spAutoFit/>
          </a:bodyPr>
          <a:lstStyle/>
          <a:p>
            <a:r>
              <a:rPr lang="en-GB" sz="2000" b="1" u="sng" noProof="1">
                <a:solidFill>
                  <a:schemeClr val="bg1"/>
                </a:solidFill>
                <a:latin typeface="Comfortaa" pitchFamily="2" charset="0"/>
              </a:rPr>
              <a:t>Course Fees</a:t>
            </a:r>
            <a:br>
              <a:rPr lang="en-GB" b="1" noProof="1">
                <a:solidFill>
                  <a:schemeClr val="bg1"/>
                </a:solidFill>
                <a:latin typeface="Comfortaa" pitchFamily="2" charset="0"/>
              </a:rPr>
            </a:br>
            <a:endParaRPr lang="en-GB" b="1" noProof="1">
              <a:solidFill>
                <a:schemeClr val="bg1"/>
              </a:solidFill>
              <a:latin typeface="Comfortaa" pitchFamily="2" charset="0"/>
            </a:endParaRPr>
          </a:p>
          <a:p>
            <a:pPr marL="285750" indent="-285750">
              <a:buFont typeface="Arial" panose="020B0604020202020204" pitchFamily="34" charset="0"/>
              <a:buChar char="•"/>
            </a:pPr>
            <a:r>
              <a:rPr lang="en-GB" b="1" noProof="1">
                <a:solidFill>
                  <a:schemeClr val="bg1"/>
                </a:solidFill>
                <a:latin typeface="Comfortaa" pitchFamily="2" charset="0"/>
              </a:rPr>
              <a:t>£850 + VAT</a:t>
            </a:r>
          </a:p>
          <a:p>
            <a:pPr marL="285750" indent="-285750">
              <a:buFont typeface="Arial" panose="020B0604020202020204" pitchFamily="34" charset="0"/>
              <a:buChar char="•"/>
            </a:pPr>
            <a:r>
              <a:rPr lang="en-GB" b="1" noProof="1">
                <a:solidFill>
                  <a:schemeClr val="bg1"/>
                </a:solidFill>
                <a:latin typeface="Comfortaa" pitchFamily="2" charset="0"/>
              </a:rPr>
              <a:t>Exam fee: £210</a:t>
            </a:r>
          </a:p>
          <a:p>
            <a:pPr marL="285750" indent="-285750">
              <a:buFont typeface="Arial" panose="020B0604020202020204" pitchFamily="34" charset="0"/>
              <a:buChar char="•"/>
            </a:pPr>
            <a:r>
              <a:rPr lang="en-GB" b="1" noProof="1">
                <a:solidFill>
                  <a:schemeClr val="bg1"/>
                </a:solidFill>
                <a:latin typeface="Comfortaa" pitchFamily="2" charset="0"/>
              </a:rPr>
              <a:t>Deposit: £300 </a:t>
            </a:r>
            <a:br>
              <a:rPr lang="en-GB" b="1" noProof="1">
                <a:solidFill>
                  <a:schemeClr val="bg1"/>
                </a:solidFill>
                <a:latin typeface="Comfortaa" pitchFamily="2" charset="0"/>
              </a:rPr>
            </a:br>
            <a:r>
              <a:rPr lang="en-GB" b="1" noProof="1">
                <a:solidFill>
                  <a:schemeClr val="bg1"/>
                </a:solidFill>
                <a:latin typeface="Comfortaa" pitchFamily="2" charset="0"/>
              </a:rPr>
              <a:t>(plus exam fee on booking)</a:t>
            </a:r>
          </a:p>
          <a:p>
            <a:endParaRPr lang="en-GB" b="1" noProof="1">
              <a:solidFill>
                <a:schemeClr val="bg1"/>
              </a:solidFill>
              <a:latin typeface="Comfortaa Medium" pitchFamily="2" charset="0"/>
            </a:endParaRPr>
          </a:p>
        </p:txBody>
      </p:sp>
      <p:pic>
        <p:nvPicPr>
          <p:cNvPr id="3" name="Picture 2" descr="A green outline of a tooth with a star&#10;&#10;AI-generated content may be incorrect.">
            <a:extLst>
              <a:ext uri="{FF2B5EF4-FFF2-40B4-BE49-F238E27FC236}">
                <a16:creationId xmlns:a16="http://schemas.microsoft.com/office/drawing/2014/main" id="{B01362B5-C164-FC90-0CB1-D08CEF25EB6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756546" y="2189349"/>
            <a:ext cx="1050346" cy="1056117"/>
          </a:xfrm>
          <a:prstGeom prst="rect">
            <a:avLst/>
          </a:prstGeom>
        </p:spPr>
      </p:pic>
      <p:pic>
        <p:nvPicPr>
          <p:cNvPr id="5" name="Picture 4" descr="A green and black sign with a tooth&#10;&#10;AI-generated content may be incorrect.">
            <a:extLst>
              <a:ext uri="{FF2B5EF4-FFF2-40B4-BE49-F238E27FC236}">
                <a16:creationId xmlns:a16="http://schemas.microsoft.com/office/drawing/2014/main" id="{5708F62B-4894-75CC-D670-EEBAF248E7A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300677" y="2194011"/>
            <a:ext cx="1050896" cy="1050896"/>
          </a:xfrm>
          <a:prstGeom prst="rect">
            <a:avLst/>
          </a:prstGeom>
        </p:spPr>
      </p:pic>
      <p:pic>
        <p:nvPicPr>
          <p:cNvPr id="9" name="Picture 8" descr="A green and black paper with a tooth&#10;&#10;AI-generated content may be incorrect.">
            <a:extLst>
              <a:ext uri="{FF2B5EF4-FFF2-40B4-BE49-F238E27FC236}">
                <a16:creationId xmlns:a16="http://schemas.microsoft.com/office/drawing/2014/main" id="{39FDE3F9-C858-7803-7AEE-C1C59785068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218274" y="2162550"/>
            <a:ext cx="946086" cy="1208367"/>
          </a:xfrm>
          <a:prstGeom prst="rect">
            <a:avLst/>
          </a:prstGeom>
        </p:spPr>
      </p:pic>
    </p:spTree>
    <p:extLst>
      <p:ext uri="{BB962C8B-B14F-4D97-AF65-F5344CB8AC3E}">
        <p14:creationId xmlns:p14="http://schemas.microsoft.com/office/powerpoint/2010/main" val="3435722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141F38-A0B1-F374-9A67-FF3F257BACA4}"/>
              </a:ext>
            </a:extLst>
          </p:cNvPr>
          <p:cNvSpPr txBox="1"/>
          <p:nvPr/>
        </p:nvSpPr>
        <p:spPr>
          <a:xfrm>
            <a:off x="497317" y="4162725"/>
            <a:ext cx="2859879" cy="2062103"/>
          </a:xfrm>
          <a:prstGeom prst="rect">
            <a:avLst/>
          </a:prstGeom>
          <a:noFill/>
        </p:spPr>
        <p:txBody>
          <a:bodyPr wrap="square" rtlCol="0">
            <a:spAutoFit/>
          </a:bodyPr>
          <a:lstStyle/>
          <a:p>
            <a:pPr algn="ctr"/>
            <a:r>
              <a:rPr lang="en-GB" sz="2000" b="1" noProof="1">
                <a:solidFill>
                  <a:srgbClr val="9AC320"/>
                </a:solidFill>
                <a:latin typeface="Comfortaa" pitchFamily="2" charset="0"/>
              </a:rPr>
              <a:t>Assessments:</a:t>
            </a:r>
          </a:p>
          <a:p>
            <a:pPr marL="342900" indent="-342900" algn="ctr">
              <a:buFont typeface="Arial" panose="020B0604020202020204" pitchFamily="34" charset="0"/>
              <a:buChar char="•"/>
            </a:pPr>
            <a:r>
              <a:rPr lang="en-GB" b="1" noProof="1">
                <a:solidFill>
                  <a:schemeClr val="bg1"/>
                </a:solidFill>
                <a:latin typeface="Comfortaa" pitchFamily="2" charset="0"/>
              </a:rPr>
              <a:t>Written exam</a:t>
            </a:r>
          </a:p>
          <a:p>
            <a:pPr marL="342900" indent="-342900" algn="ctr">
              <a:buFont typeface="Arial" panose="020B0604020202020204" pitchFamily="34" charset="0"/>
              <a:buChar char="•"/>
            </a:pPr>
            <a:r>
              <a:rPr lang="en-GB" b="1" noProof="1">
                <a:solidFill>
                  <a:schemeClr val="bg1"/>
                </a:solidFill>
                <a:latin typeface="Comfortaa" pitchFamily="2" charset="0"/>
              </a:rPr>
              <a:t>Record of Competence</a:t>
            </a:r>
          </a:p>
          <a:p>
            <a:pPr marL="342900" indent="-342900" algn="ctr">
              <a:buFont typeface="Arial" panose="020B0604020202020204" pitchFamily="34" charset="0"/>
              <a:buChar char="•"/>
            </a:pPr>
            <a:r>
              <a:rPr lang="en-GB" b="1" noProof="1">
                <a:solidFill>
                  <a:schemeClr val="bg1"/>
                </a:solidFill>
                <a:latin typeface="Comfortaa" pitchFamily="2" charset="0"/>
              </a:rPr>
              <a:t>Case studies</a:t>
            </a:r>
          </a:p>
          <a:p>
            <a:pPr marL="342900" indent="-342900" algn="ctr">
              <a:buFont typeface="Arial" panose="020B0604020202020204" pitchFamily="34" charset="0"/>
              <a:buChar char="•"/>
            </a:pPr>
            <a:r>
              <a:rPr lang="en-GB" b="1" noProof="1">
                <a:solidFill>
                  <a:schemeClr val="bg1"/>
                </a:solidFill>
                <a:latin typeface="Comfortaa" pitchFamily="2" charset="0"/>
              </a:rPr>
              <a:t>Directly Observed Clinical Skills </a:t>
            </a:r>
          </a:p>
        </p:txBody>
      </p:sp>
      <p:sp>
        <p:nvSpPr>
          <p:cNvPr id="3" name="Oval 2">
            <a:extLst>
              <a:ext uri="{FF2B5EF4-FFF2-40B4-BE49-F238E27FC236}">
                <a16:creationId xmlns:a16="http://schemas.microsoft.com/office/drawing/2014/main" id="{757B86D1-8641-9632-E2A6-E6A5948A3471}"/>
              </a:ext>
            </a:extLst>
          </p:cNvPr>
          <p:cNvSpPr/>
          <p:nvPr/>
        </p:nvSpPr>
        <p:spPr>
          <a:xfrm>
            <a:off x="4865489" y="1655839"/>
            <a:ext cx="2205037" cy="2205037"/>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noProof="1"/>
          </a:p>
        </p:txBody>
      </p:sp>
      <p:sp>
        <p:nvSpPr>
          <p:cNvPr id="4" name="TextBox 3">
            <a:extLst>
              <a:ext uri="{FF2B5EF4-FFF2-40B4-BE49-F238E27FC236}">
                <a16:creationId xmlns:a16="http://schemas.microsoft.com/office/drawing/2014/main" id="{51F4D887-838B-22C0-950C-FE908C477E04}"/>
              </a:ext>
            </a:extLst>
          </p:cNvPr>
          <p:cNvSpPr txBox="1"/>
          <p:nvPr/>
        </p:nvSpPr>
        <p:spPr>
          <a:xfrm>
            <a:off x="4340062" y="4146012"/>
            <a:ext cx="3184322" cy="2062103"/>
          </a:xfrm>
          <a:prstGeom prst="rect">
            <a:avLst/>
          </a:prstGeom>
          <a:noFill/>
        </p:spPr>
        <p:txBody>
          <a:bodyPr wrap="square" rtlCol="0">
            <a:spAutoFit/>
          </a:bodyPr>
          <a:lstStyle/>
          <a:p>
            <a:pPr algn="ctr"/>
            <a:r>
              <a:rPr lang="en-GB" sz="2000" b="1" noProof="1">
                <a:solidFill>
                  <a:srgbClr val="9AC320"/>
                </a:solidFill>
                <a:latin typeface="Comfortaa Medium" pitchFamily="2" charset="0"/>
              </a:rPr>
              <a:t>Delivery:</a:t>
            </a:r>
          </a:p>
          <a:p>
            <a:pPr marL="342900" indent="-342900" algn="ctr">
              <a:buFont typeface="Arial" panose="020B0604020202020204" pitchFamily="34" charset="0"/>
              <a:buChar char="•"/>
            </a:pPr>
            <a:r>
              <a:rPr lang="en-GB" b="1" noProof="1">
                <a:solidFill>
                  <a:schemeClr val="bg1"/>
                </a:solidFill>
                <a:latin typeface="Comfortaa" pitchFamily="2" charset="0"/>
              </a:rPr>
              <a:t>Course runs for </a:t>
            </a:r>
            <a:br>
              <a:rPr lang="en-GB" b="1" noProof="1">
                <a:solidFill>
                  <a:schemeClr val="bg1"/>
                </a:solidFill>
                <a:latin typeface="Comfortaa" pitchFamily="2" charset="0"/>
              </a:rPr>
            </a:br>
            <a:r>
              <a:rPr lang="en-GB" b="1" noProof="1">
                <a:solidFill>
                  <a:schemeClr val="bg1"/>
                </a:solidFill>
                <a:latin typeface="Comfortaa" pitchFamily="2" charset="0"/>
              </a:rPr>
              <a:t>12 months</a:t>
            </a:r>
          </a:p>
          <a:p>
            <a:pPr marL="342900" indent="-342900" algn="ctr">
              <a:buFont typeface="Arial" panose="020B0604020202020204" pitchFamily="34" charset="0"/>
              <a:buChar char="•"/>
            </a:pPr>
            <a:r>
              <a:rPr lang="en-GB" b="1" noProof="1">
                <a:solidFill>
                  <a:schemeClr val="bg1"/>
                </a:solidFill>
                <a:latin typeface="Comfortaa" pitchFamily="2" charset="0"/>
              </a:rPr>
              <a:t>Online webinars </a:t>
            </a:r>
          </a:p>
          <a:p>
            <a:pPr algn="ctr"/>
            <a:r>
              <a:rPr lang="en-GB" b="1" noProof="1">
                <a:solidFill>
                  <a:schemeClr val="bg1"/>
                </a:solidFill>
                <a:latin typeface="Comfortaa" pitchFamily="2" charset="0"/>
              </a:rPr>
              <a:t>(One Saturday per month)</a:t>
            </a:r>
          </a:p>
          <a:p>
            <a:pPr marL="342900" indent="-342900" algn="ctr">
              <a:buFont typeface="Arial" panose="020B0604020202020204" pitchFamily="34" charset="0"/>
              <a:buChar char="•"/>
            </a:pPr>
            <a:r>
              <a:rPr lang="en-GB" b="1" noProof="1">
                <a:solidFill>
                  <a:schemeClr val="bg1"/>
                </a:solidFill>
                <a:latin typeface="Comfortaa" pitchFamily="2" charset="0"/>
              </a:rPr>
              <a:t>e-Learning</a:t>
            </a:r>
          </a:p>
        </p:txBody>
      </p:sp>
      <p:sp>
        <p:nvSpPr>
          <p:cNvPr id="5" name="Oval 4">
            <a:extLst>
              <a:ext uri="{FF2B5EF4-FFF2-40B4-BE49-F238E27FC236}">
                <a16:creationId xmlns:a16="http://schemas.microsoft.com/office/drawing/2014/main" id="{99044679-098D-8E23-8C67-E12E24C9801E}"/>
              </a:ext>
            </a:extLst>
          </p:cNvPr>
          <p:cNvSpPr/>
          <p:nvPr/>
        </p:nvSpPr>
        <p:spPr>
          <a:xfrm>
            <a:off x="836992" y="1618495"/>
            <a:ext cx="2205037" cy="2205037"/>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6" name="TextBox 5">
            <a:extLst>
              <a:ext uri="{FF2B5EF4-FFF2-40B4-BE49-F238E27FC236}">
                <a16:creationId xmlns:a16="http://schemas.microsoft.com/office/drawing/2014/main" id="{35615A12-B32F-7EB7-0220-E596F2951664}"/>
              </a:ext>
            </a:extLst>
          </p:cNvPr>
          <p:cNvSpPr txBox="1"/>
          <p:nvPr/>
        </p:nvSpPr>
        <p:spPr>
          <a:xfrm>
            <a:off x="8438571" y="4193297"/>
            <a:ext cx="3115866" cy="1785104"/>
          </a:xfrm>
          <a:prstGeom prst="rect">
            <a:avLst/>
          </a:prstGeom>
          <a:noFill/>
        </p:spPr>
        <p:txBody>
          <a:bodyPr wrap="square" rtlCol="0">
            <a:spAutoFit/>
          </a:bodyPr>
          <a:lstStyle/>
          <a:p>
            <a:pPr algn="ctr"/>
            <a:r>
              <a:rPr lang="en-GB" sz="2000" b="1" noProof="1">
                <a:solidFill>
                  <a:srgbClr val="9AC320"/>
                </a:solidFill>
                <a:latin typeface="Comfortaa Medium" pitchFamily="2" charset="0"/>
              </a:rPr>
              <a:t>Entry:</a:t>
            </a:r>
          </a:p>
          <a:p>
            <a:pPr marL="342900" indent="-342900" algn="ctr">
              <a:buFont typeface="Arial" panose="020B0604020202020204" pitchFamily="34" charset="0"/>
              <a:buChar char="•"/>
            </a:pPr>
            <a:r>
              <a:rPr lang="en-GB" b="1" noProof="1">
                <a:solidFill>
                  <a:schemeClr val="bg1"/>
                </a:solidFill>
                <a:latin typeface="Comfortaa" pitchFamily="2" charset="0"/>
              </a:rPr>
              <a:t>Applicant musts be GDC registered </a:t>
            </a:r>
          </a:p>
          <a:p>
            <a:pPr marL="342900" indent="-342900" algn="ctr">
              <a:buFont typeface="Arial" panose="020B0604020202020204" pitchFamily="34" charset="0"/>
              <a:buChar char="•"/>
            </a:pPr>
            <a:r>
              <a:rPr lang="en-GB" b="1" noProof="1">
                <a:solidFill>
                  <a:schemeClr val="bg1"/>
                </a:solidFill>
                <a:latin typeface="Comfortaa" pitchFamily="2" charset="0"/>
              </a:rPr>
              <a:t>Course commences bi-annually: </a:t>
            </a:r>
          </a:p>
          <a:p>
            <a:pPr algn="ctr"/>
            <a:r>
              <a:rPr lang="en-GB" b="1" noProof="1">
                <a:solidFill>
                  <a:schemeClr val="bg1"/>
                </a:solidFill>
                <a:latin typeface="Comfortaa" pitchFamily="2" charset="0"/>
              </a:rPr>
              <a:t>April &amp; October</a:t>
            </a:r>
          </a:p>
        </p:txBody>
      </p:sp>
      <p:sp>
        <p:nvSpPr>
          <p:cNvPr id="7" name="Oval 6">
            <a:extLst>
              <a:ext uri="{FF2B5EF4-FFF2-40B4-BE49-F238E27FC236}">
                <a16:creationId xmlns:a16="http://schemas.microsoft.com/office/drawing/2014/main" id="{DAFF3AC7-2FFF-94F9-07A4-1A62E1585CAE}"/>
              </a:ext>
            </a:extLst>
          </p:cNvPr>
          <p:cNvSpPr/>
          <p:nvPr/>
        </p:nvSpPr>
        <p:spPr>
          <a:xfrm>
            <a:off x="8893986" y="1703110"/>
            <a:ext cx="2205037" cy="2205037"/>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noProof="1"/>
          </a:p>
        </p:txBody>
      </p:sp>
      <p:cxnSp>
        <p:nvCxnSpPr>
          <p:cNvPr id="8" name="Straight Connector 7">
            <a:extLst>
              <a:ext uri="{FF2B5EF4-FFF2-40B4-BE49-F238E27FC236}">
                <a16:creationId xmlns:a16="http://schemas.microsoft.com/office/drawing/2014/main" id="{8BA43AFD-07EA-59CB-C1A8-490AF227A2E9}"/>
              </a:ext>
            </a:extLst>
          </p:cNvPr>
          <p:cNvCxnSpPr>
            <a:cxnSpLocks/>
          </p:cNvCxnSpPr>
          <p:nvPr/>
        </p:nvCxnSpPr>
        <p:spPr>
          <a:xfrm>
            <a:off x="3886200" y="1618495"/>
            <a:ext cx="0" cy="4489291"/>
          </a:xfrm>
          <a:prstGeom prst="line">
            <a:avLst/>
          </a:prstGeom>
          <a:ln w="38100">
            <a:solidFill>
              <a:srgbClr val="9AC320"/>
            </a:solidFill>
            <a:prstDash val="dash"/>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636644A7-8067-3E6B-1BF6-BED73C54F9AC}"/>
              </a:ext>
            </a:extLst>
          </p:cNvPr>
          <p:cNvCxnSpPr>
            <a:cxnSpLocks/>
          </p:cNvCxnSpPr>
          <p:nvPr/>
        </p:nvCxnSpPr>
        <p:spPr>
          <a:xfrm>
            <a:off x="8053388" y="1618495"/>
            <a:ext cx="0" cy="4422001"/>
          </a:xfrm>
          <a:prstGeom prst="line">
            <a:avLst/>
          </a:prstGeom>
          <a:ln w="38100">
            <a:solidFill>
              <a:srgbClr val="9AC320"/>
            </a:solidFill>
            <a:prstDash val="dash"/>
          </a:ln>
        </p:spPr>
        <p:style>
          <a:lnRef idx="2">
            <a:schemeClr val="accent1"/>
          </a:lnRef>
          <a:fillRef idx="0">
            <a:schemeClr val="accent1"/>
          </a:fillRef>
          <a:effectRef idx="1">
            <a:schemeClr val="accent1"/>
          </a:effectRef>
          <a:fontRef idx="minor">
            <a:schemeClr val="tx1"/>
          </a:fontRef>
        </p:style>
      </p:cxnSp>
      <p:pic>
        <p:nvPicPr>
          <p:cNvPr id="10" name="Picture 9" descr="A white text on a black background&#10;&#10;AI-generated content may be incorrect.">
            <a:extLst>
              <a:ext uri="{FF2B5EF4-FFF2-40B4-BE49-F238E27FC236}">
                <a16:creationId xmlns:a16="http://schemas.microsoft.com/office/drawing/2014/main" id="{D18F914A-A1F2-2F86-1610-CCF5CDD7BD6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625398" y="325936"/>
            <a:ext cx="2231814" cy="743938"/>
          </a:xfrm>
          <a:prstGeom prst="rect">
            <a:avLst/>
          </a:prstGeom>
        </p:spPr>
      </p:pic>
      <p:pic>
        <p:nvPicPr>
          <p:cNvPr id="12" name="Picture 11" descr="A white line drawing of a tooth with a check mark&#10;&#10;AI-generated content may be incorrect.">
            <a:extLst>
              <a:ext uri="{FF2B5EF4-FFF2-40B4-BE49-F238E27FC236}">
                <a16:creationId xmlns:a16="http://schemas.microsoft.com/office/drawing/2014/main" id="{063FB861-3713-47D5-8993-322F108B96C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345357" y="2076302"/>
            <a:ext cx="1430312" cy="1352698"/>
          </a:xfrm>
          <a:prstGeom prst="rect">
            <a:avLst/>
          </a:prstGeom>
        </p:spPr>
      </p:pic>
      <p:pic>
        <p:nvPicPr>
          <p:cNvPr id="13" name="Picture 12" descr="A white line drawing of a tooth&#10;&#10;AI-generated content may be incorrect.">
            <a:extLst>
              <a:ext uri="{FF2B5EF4-FFF2-40B4-BE49-F238E27FC236}">
                <a16:creationId xmlns:a16="http://schemas.microsoft.com/office/drawing/2014/main" id="{F65439EE-540E-17BA-2462-C412A9BAA3D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235927" y="2015903"/>
            <a:ext cx="1439228" cy="1473495"/>
          </a:xfrm>
          <a:prstGeom prst="rect">
            <a:avLst/>
          </a:prstGeom>
        </p:spPr>
      </p:pic>
      <p:pic>
        <p:nvPicPr>
          <p:cNvPr id="14" name="Picture 13" descr="A black and white sign with a tooth on it&#10;&#10;AI-generated content may be incorrect.">
            <a:extLst>
              <a:ext uri="{FF2B5EF4-FFF2-40B4-BE49-F238E27FC236}">
                <a16:creationId xmlns:a16="http://schemas.microsoft.com/office/drawing/2014/main" id="{68AC600A-5BBC-1794-722F-76EF29F6FB3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373876" y="2015903"/>
            <a:ext cx="1245256" cy="1582513"/>
          </a:xfrm>
          <a:prstGeom prst="rect">
            <a:avLst/>
          </a:prstGeom>
        </p:spPr>
      </p:pic>
      <p:sp>
        <p:nvSpPr>
          <p:cNvPr id="15" name="TextBox 14">
            <a:extLst>
              <a:ext uri="{FF2B5EF4-FFF2-40B4-BE49-F238E27FC236}">
                <a16:creationId xmlns:a16="http://schemas.microsoft.com/office/drawing/2014/main" id="{EF8E3FE2-6EB6-C558-D058-DAFD4FE4EA9F}"/>
              </a:ext>
            </a:extLst>
          </p:cNvPr>
          <p:cNvSpPr txBox="1"/>
          <p:nvPr/>
        </p:nvSpPr>
        <p:spPr>
          <a:xfrm>
            <a:off x="328170" y="434839"/>
            <a:ext cx="9209022" cy="954107"/>
          </a:xfrm>
          <a:prstGeom prst="rect">
            <a:avLst/>
          </a:prstGeom>
          <a:noFill/>
        </p:spPr>
        <p:txBody>
          <a:bodyPr wrap="square" rtlCol="0">
            <a:spAutoFit/>
          </a:bodyPr>
          <a:lstStyle/>
          <a:p>
            <a:r>
              <a:rPr lang="en-GB" sz="2800" b="1" noProof="1">
                <a:solidFill>
                  <a:schemeClr val="bg1"/>
                </a:solidFill>
                <a:latin typeface="Comfortaa" pitchFamily="2" charset="0"/>
              </a:rPr>
              <a:t>Certificate in Orthodontic Nursing</a:t>
            </a:r>
          </a:p>
          <a:p>
            <a:r>
              <a:rPr lang="en-GB" sz="2800" b="1" noProof="1">
                <a:solidFill>
                  <a:srgbClr val="9AC320"/>
                </a:solidFill>
                <a:latin typeface="Comfortaa Medium" pitchFamily="2" charset="0"/>
              </a:rPr>
              <a:t>Course structure</a:t>
            </a:r>
            <a:endParaRPr lang="en-GB" sz="2400" b="1" noProof="1">
              <a:solidFill>
                <a:srgbClr val="9AC320"/>
              </a:solidFill>
              <a:latin typeface="Comfortaa Medium" pitchFamily="2" charset="0"/>
            </a:endParaRPr>
          </a:p>
        </p:txBody>
      </p:sp>
    </p:spTree>
    <p:extLst>
      <p:ext uri="{BB962C8B-B14F-4D97-AF65-F5344CB8AC3E}">
        <p14:creationId xmlns:p14="http://schemas.microsoft.com/office/powerpoint/2010/main" val="20442517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and black logo&#10;&#10;AI-generated content may be incorrect.">
            <a:extLst>
              <a:ext uri="{FF2B5EF4-FFF2-40B4-BE49-F238E27FC236}">
                <a16:creationId xmlns:a16="http://schemas.microsoft.com/office/drawing/2014/main" id="{89B1B618-0731-868D-3C7D-A37E26AFA96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891348" y="368637"/>
            <a:ext cx="1818592" cy="589422"/>
          </a:xfrm>
          <a:prstGeom prst="rect">
            <a:avLst/>
          </a:prstGeom>
        </p:spPr>
      </p:pic>
      <p:sp>
        <p:nvSpPr>
          <p:cNvPr id="3" name="TextBox 2">
            <a:extLst>
              <a:ext uri="{FF2B5EF4-FFF2-40B4-BE49-F238E27FC236}">
                <a16:creationId xmlns:a16="http://schemas.microsoft.com/office/drawing/2014/main" id="{D120FE4B-14A3-F45C-4D45-6B248CF986FC}"/>
              </a:ext>
            </a:extLst>
          </p:cNvPr>
          <p:cNvSpPr txBox="1"/>
          <p:nvPr/>
        </p:nvSpPr>
        <p:spPr>
          <a:xfrm>
            <a:off x="334788" y="481072"/>
            <a:ext cx="8044567" cy="1077218"/>
          </a:xfrm>
          <a:prstGeom prst="rect">
            <a:avLst/>
          </a:prstGeom>
          <a:noFill/>
        </p:spPr>
        <p:txBody>
          <a:bodyPr wrap="square" rtlCol="0">
            <a:spAutoFit/>
          </a:bodyPr>
          <a:lstStyle/>
          <a:p>
            <a:r>
              <a:rPr lang="en-GB" sz="3200" b="1" noProof="1">
                <a:solidFill>
                  <a:srgbClr val="3F4041"/>
                </a:solidFill>
                <a:latin typeface="Comfortaa" pitchFamily="2" charset="0"/>
              </a:rPr>
              <a:t>Certificate in Orthodontic Nursing </a:t>
            </a:r>
            <a:r>
              <a:rPr lang="en-GB" sz="3200" b="1" noProof="1">
                <a:solidFill>
                  <a:srgbClr val="9AC320"/>
                </a:solidFill>
                <a:latin typeface="Comfortaa Medium" pitchFamily="2" charset="0"/>
              </a:rPr>
              <a:t>Learning Outcomes</a:t>
            </a:r>
            <a:endParaRPr lang="en-GB" sz="2800" b="1" noProof="1">
              <a:solidFill>
                <a:srgbClr val="9AC320"/>
              </a:solidFill>
              <a:latin typeface="Comfortaa Medium" pitchFamily="2" charset="0"/>
            </a:endParaRPr>
          </a:p>
        </p:txBody>
      </p:sp>
      <p:sp>
        <p:nvSpPr>
          <p:cNvPr id="4" name="TextBox 3">
            <a:extLst>
              <a:ext uri="{FF2B5EF4-FFF2-40B4-BE49-F238E27FC236}">
                <a16:creationId xmlns:a16="http://schemas.microsoft.com/office/drawing/2014/main" id="{04B72CA6-36F2-0E90-7C6D-58A13C3A5E69}"/>
              </a:ext>
            </a:extLst>
          </p:cNvPr>
          <p:cNvSpPr txBox="1"/>
          <p:nvPr/>
        </p:nvSpPr>
        <p:spPr>
          <a:xfrm>
            <a:off x="873171" y="2198359"/>
            <a:ext cx="4404468" cy="3785652"/>
          </a:xfrm>
          <a:prstGeom prst="rect">
            <a:avLst/>
          </a:prstGeom>
          <a:noFill/>
        </p:spPr>
        <p:txBody>
          <a:bodyPr wrap="square" rtlCol="0">
            <a:spAutoFit/>
          </a:bodyPr>
          <a:lstStyle/>
          <a:p>
            <a:r>
              <a:rPr lang="en-GB" sz="2000" b="1" noProof="1">
                <a:solidFill>
                  <a:srgbClr val="3F4041"/>
                </a:solidFill>
                <a:latin typeface="Comfortaa" pitchFamily="2" charset="0"/>
              </a:rPr>
              <a:t>Anatomical structures relative to orthodontics</a:t>
            </a:r>
            <a:br>
              <a:rPr lang="en-GB" sz="2000" b="1" noProof="1">
                <a:solidFill>
                  <a:srgbClr val="3F4041"/>
                </a:solidFill>
                <a:latin typeface="Comfortaa" pitchFamily="2" charset="0"/>
              </a:rPr>
            </a:br>
            <a:r>
              <a:rPr lang="en-GB" sz="2000" b="1" noProof="1">
                <a:solidFill>
                  <a:srgbClr val="3F4041"/>
                </a:solidFill>
                <a:latin typeface="Comfortaa" pitchFamily="2" charset="0"/>
              </a:rPr>
              <a:t> </a:t>
            </a:r>
          </a:p>
          <a:p>
            <a:r>
              <a:rPr lang="en-GB" sz="2000" b="1" noProof="1">
                <a:solidFill>
                  <a:srgbClr val="3F4041"/>
                </a:solidFill>
                <a:latin typeface="Comfortaa" pitchFamily="2" charset="0"/>
              </a:rPr>
              <a:t>Classification of malocclusion</a:t>
            </a:r>
            <a:br>
              <a:rPr lang="en-GB" sz="2000" b="1" noProof="1">
                <a:solidFill>
                  <a:srgbClr val="3F4041"/>
                </a:solidFill>
                <a:latin typeface="Comfortaa" pitchFamily="2" charset="0"/>
              </a:rPr>
            </a:br>
            <a:r>
              <a:rPr lang="en-GB" sz="2000" b="1" noProof="1">
                <a:solidFill>
                  <a:srgbClr val="3F4041"/>
                </a:solidFill>
                <a:latin typeface="Comfortaa" pitchFamily="2" charset="0"/>
              </a:rPr>
              <a:t> </a:t>
            </a:r>
          </a:p>
          <a:p>
            <a:r>
              <a:rPr lang="en-GB" sz="2000" b="1" noProof="1">
                <a:solidFill>
                  <a:srgbClr val="3F4041"/>
                </a:solidFill>
                <a:latin typeface="Comfortaa" pitchFamily="2" charset="0"/>
              </a:rPr>
              <a:t>Orthodontic treatment </a:t>
            </a:r>
            <a:br>
              <a:rPr lang="en-GB" sz="2000" b="1" noProof="1">
                <a:solidFill>
                  <a:srgbClr val="3F4041"/>
                </a:solidFill>
                <a:latin typeface="Comfortaa" pitchFamily="2" charset="0"/>
              </a:rPr>
            </a:br>
            <a:r>
              <a:rPr lang="en-GB" sz="2000" b="1" noProof="1">
                <a:solidFill>
                  <a:srgbClr val="3F4041"/>
                </a:solidFill>
                <a:latin typeface="Comfortaa" pitchFamily="2" charset="0"/>
              </a:rPr>
              <a:t>and orthodontic appliances</a:t>
            </a:r>
            <a:br>
              <a:rPr lang="en-GB" sz="2000" b="1" noProof="1">
                <a:solidFill>
                  <a:srgbClr val="3F4041"/>
                </a:solidFill>
                <a:latin typeface="Comfortaa" pitchFamily="2" charset="0"/>
              </a:rPr>
            </a:br>
            <a:r>
              <a:rPr lang="en-GB" sz="2000" b="1" noProof="1">
                <a:solidFill>
                  <a:srgbClr val="3F4041"/>
                </a:solidFill>
                <a:latin typeface="Comfortaa" pitchFamily="2" charset="0"/>
              </a:rPr>
              <a:t> </a:t>
            </a:r>
          </a:p>
          <a:p>
            <a:r>
              <a:rPr lang="en-GB" sz="2000" b="1" noProof="1">
                <a:solidFill>
                  <a:srgbClr val="3F4041"/>
                </a:solidFill>
                <a:latin typeface="Comfortaa" pitchFamily="2" charset="0"/>
              </a:rPr>
              <a:t>Orthodontic records</a:t>
            </a:r>
            <a:br>
              <a:rPr lang="en-GB" sz="2000" b="1" noProof="1">
                <a:solidFill>
                  <a:srgbClr val="3F4041"/>
                </a:solidFill>
                <a:latin typeface="Comfortaa" pitchFamily="2" charset="0"/>
              </a:rPr>
            </a:br>
            <a:r>
              <a:rPr lang="en-GB" sz="2000" b="1" noProof="1">
                <a:solidFill>
                  <a:srgbClr val="3F4041"/>
                </a:solidFill>
                <a:latin typeface="Comfortaa" pitchFamily="2" charset="0"/>
              </a:rPr>
              <a:t> </a:t>
            </a:r>
          </a:p>
          <a:p>
            <a:r>
              <a:rPr lang="en-GB" sz="2000" b="1" noProof="1">
                <a:solidFill>
                  <a:srgbClr val="3F4041"/>
                </a:solidFill>
                <a:latin typeface="Comfortaa" pitchFamily="2" charset="0"/>
              </a:rPr>
              <a:t>Cross infection in orthodontics</a:t>
            </a:r>
            <a:br>
              <a:rPr lang="en-GB" sz="2000" b="1" noProof="1">
                <a:solidFill>
                  <a:srgbClr val="3F4041"/>
                </a:solidFill>
                <a:latin typeface="Comfortaa" pitchFamily="2" charset="0"/>
              </a:rPr>
            </a:br>
            <a:r>
              <a:rPr lang="en-GB" sz="2000" b="1" noProof="1">
                <a:solidFill>
                  <a:srgbClr val="3F4041"/>
                </a:solidFill>
                <a:latin typeface="Comfortaa" pitchFamily="2" charset="0"/>
              </a:rPr>
              <a:t> </a:t>
            </a:r>
          </a:p>
        </p:txBody>
      </p:sp>
      <p:sp>
        <p:nvSpPr>
          <p:cNvPr id="5" name="Rounded Rectangle 4">
            <a:extLst>
              <a:ext uri="{FF2B5EF4-FFF2-40B4-BE49-F238E27FC236}">
                <a16:creationId xmlns:a16="http://schemas.microsoft.com/office/drawing/2014/main" id="{6CEB8403-681D-2C85-6E97-7BC5D52C6ED4}"/>
              </a:ext>
            </a:extLst>
          </p:cNvPr>
          <p:cNvSpPr/>
          <p:nvPr/>
        </p:nvSpPr>
        <p:spPr>
          <a:xfrm>
            <a:off x="723587" y="2118391"/>
            <a:ext cx="4651602" cy="834873"/>
          </a:xfrm>
          <a:prstGeom prst="roundRect">
            <a:avLst/>
          </a:prstGeom>
          <a:noFill/>
          <a:ln w="28575">
            <a:solidFill>
              <a:srgbClr val="9AC3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6" name="TextBox 5">
            <a:extLst>
              <a:ext uri="{FF2B5EF4-FFF2-40B4-BE49-F238E27FC236}">
                <a16:creationId xmlns:a16="http://schemas.microsoft.com/office/drawing/2014/main" id="{92112F62-6AFF-2CBF-ECFF-33FC582E41EB}"/>
              </a:ext>
            </a:extLst>
          </p:cNvPr>
          <p:cNvSpPr txBox="1"/>
          <p:nvPr/>
        </p:nvSpPr>
        <p:spPr>
          <a:xfrm>
            <a:off x="6374782" y="2198359"/>
            <a:ext cx="6617937" cy="3785652"/>
          </a:xfrm>
          <a:prstGeom prst="rect">
            <a:avLst/>
          </a:prstGeom>
          <a:noFill/>
        </p:spPr>
        <p:txBody>
          <a:bodyPr wrap="square" rtlCol="0">
            <a:spAutoFit/>
          </a:bodyPr>
          <a:lstStyle/>
          <a:p>
            <a:r>
              <a:rPr lang="en-GB" sz="2000" b="1" noProof="1">
                <a:solidFill>
                  <a:srgbClr val="3F4041"/>
                </a:solidFill>
                <a:latin typeface="Comfortaa" pitchFamily="2" charset="0"/>
              </a:rPr>
              <a:t>Interdisciplinary care</a:t>
            </a:r>
            <a:br>
              <a:rPr lang="en-GB" sz="2000" b="1" noProof="1">
                <a:solidFill>
                  <a:srgbClr val="3F4041"/>
                </a:solidFill>
                <a:latin typeface="Comfortaa" pitchFamily="2" charset="0"/>
              </a:rPr>
            </a:br>
            <a:r>
              <a:rPr lang="en-GB" sz="2000" b="1" noProof="1">
                <a:solidFill>
                  <a:srgbClr val="3F4041"/>
                </a:solidFill>
                <a:latin typeface="Comfortaa" pitchFamily="2" charset="0"/>
              </a:rPr>
              <a:t> </a:t>
            </a:r>
            <a:endParaRPr lang="en-GB" sz="2000" noProof="1">
              <a:solidFill>
                <a:srgbClr val="3F4041"/>
              </a:solidFill>
              <a:latin typeface="Comfortaa Medium" pitchFamily="2" charset="0"/>
            </a:endParaRPr>
          </a:p>
          <a:p>
            <a:r>
              <a:rPr lang="en-GB" sz="2000" b="1" noProof="1">
                <a:solidFill>
                  <a:srgbClr val="3F4041"/>
                </a:solidFill>
                <a:latin typeface="Comfortaa" pitchFamily="2" charset="0"/>
              </a:rPr>
              <a:t>Laboratory skills</a:t>
            </a:r>
            <a:br>
              <a:rPr lang="en-GB" sz="2000" b="1" noProof="1">
                <a:solidFill>
                  <a:srgbClr val="3F4041"/>
                </a:solidFill>
                <a:latin typeface="Comfortaa" pitchFamily="2" charset="0"/>
              </a:rPr>
            </a:br>
            <a:r>
              <a:rPr lang="en-GB" sz="2000" b="1" noProof="1">
                <a:solidFill>
                  <a:srgbClr val="3F4041"/>
                </a:solidFill>
                <a:latin typeface="Comfortaa" pitchFamily="2" charset="0"/>
              </a:rPr>
              <a:t> </a:t>
            </a:r>
            <a:endParaRPr lang="en-GB" sz="2000" noProof="1">
              <a:solidFill>
                <a:srgbClr val="3F4041"/>
              </a:solidFill>
              <a:latin typeface="Comfortaa Medium" pitchFamily="2" charset="0"/>
            </a:endParaRPr>
          </a:p>
          <a:p>
            <a:r>
              <a:rPr lang="en-GB" sz="2000" b="1" noProof="1">
                <a:solidFill>
                  <a:srgbClr val="3F4041"/>
                </a:solidFill>
                <a:latin typeface="Comfortaa" pitchFamily="2" charset="0"/>
              </a:rPr>
              <a:t>Oral health in relation to </a:t>
            </a:r>
            <a:br>
              <a:rPr lang="en-GB" sz="2000" b="1" noProof="1">
                <a:solidFill>
                  <a:srgbClr val="3F4041"/>
                </a:solidFill>
                <a:latin typeface="Comfortaa" pitchFamily="2" charset="0"/>
              </a:rPr>
            </a:br>
            <a:r>
              <a:rPr lang="en-GB" sz="2000" b="1" noProof="1">
                <a:solidFill>
                  <a:srgbClr val="3F4041"/>
                </a:solidFill>
                <a:latin typeface="Comfortaa" pitchFamily="2" charset="0"/>
              </a:rPr>
              <a:t>the care and management </a:t>
            </a:r>
            <a:br>
              <a:rPr lang="en-GB" sz="2000" b="1" noProof="1">
                <a:solidFill>
                  <a:srgbClr val="3F4041"/>
                </a:solidFill>
                <a:latin typeface="Comfortaa" pitchFamily="2" charset="0"/>
              </a:rPr>
            </a:br>
            <a:r>
              <a:rPr lang="en-GB" sz="2000" b="1" noProof="1">
                <a:solidFill>
                  <a:srgbClr val="3F4041"/>
                </a:solidFill>
                <a:latin typeface="Comfortaa" pitchFamily="2" charset="0"/>
              </a:rPr>
              <a:t>of appliances </a:t>
            </a:r>
            <a:br>
              <a:rPr lang="en-GB" sz="2000" b="1" noProof="1">
                <a:solidFill>
                  <a:srgbClr val="3F4041"/>
                </a:solidFill>
                <a:latin typeface="Comfortaa" pitchFamily="2" charset="0"/>
              </a:rPr>
            </a:br>
            <a:endParaRPr lang="en-GB" sz="2000" noProof="1">
              <a:solidFill>
                <a:srgbClr val="3F4041"/>
              </a:solidFill>
              <a:latin typeface="Comfortaa Medium" pitchFamily="2" charset="0"/>
            </a:endParaRPr>
          </a:p>
          <a:p>
            <a:r>
              <a:rPr lang="en-GB" sz="2000" b="1" noProof="1">
                <a:solidFill>
                  <a:srgbClr val="3F4041"/>
                </a:solidFill>
                <a:latin typeface="Comfortaa" pitchFamily="2" charset="0"/>
              </a:rPr>
              <a:t>Orthodontic stock control </a:t>
            </a:r>
            <a:br>
              <a:rPr lang="en-GB" sz="2000" b="1" noProof="1">
                <a:solidFill>
                  <a:srgbClr val="3F4041"/>
                </a:solidFill>
                <a:latin typeface="Comfortaa" pitchFamily="2" charset="0"/>
              </a:rPr>
            </a:br>
            <a:endParaRPr lang="en-GB" sz="2000" noProof="1">
              <a:solidFill>
                <a:srgbClr val="3F4041"/>
              </a:solidFill>
              <a:latin typeface="Comfortaa Medium" pitchFamily="2" charset="0"/>
            </a:endParaRPr>
          </a:p>
          <a:p>
            <a:r>
              <a:rPr lang="en-GB" sz="2000" b="1" noProof="1">
                <a:solidFill>
                  <a:srgbClr val="3F4041"/>
                </a:solidFill>
                <a:latin typeface="Comfortaa" pitchFamily="2" charset="0"/>
              </a:rPr>
              <a:t>Medico-legal aspects of </a:t>
            </a:r>
            <a:br>
              <a:rPr lang="en-GB" sz="2000" b="1" noProof="1">
                <a:solidFill>
                  <a:srgbClr val="3F4041"/>
                </a:solidFill>
                <a:latin typeface="Comfortaa" pitchFamily="2" charset="0"/>
              </a:rPr>
            </a:br>
            <a:r>
              <a:rPr lang="en-GB" sz="2000" b="1" noProof="1">
                <a:solidFill>
                  <a:srgbClr val="3F4041"/>
                </a:solidFill>
                <a:latin typeface="Comfortaa" pitchFamily="2" charset="0"/>
              </a:rPr>
              <a:t>orthodontics</a:t>
            </a:r>
            <a:endParaRPr lang="en-GB" sz="2000" noProof="1">
              <a:solidFill>
                <a:srgbClr val="3F4041"/>
              </a:solidFill>
              <a:latin typeface="Comfortaa Medium" pitchFamily="2" charset="0"/>
            </a:endParaRPr>
          </a:p>
        </p:txBody>
      </p:sp>
      <p:sp>
        <p:nvSpPr>
          <p:cNvPr id="7" name="Rounded Rectangle 6">
            <a:extLst>
              <a:ext uri="{FF2B5EF4-FFF2-40B4-BE49-F238E27FC236}">
                <a16:creationId xmlns:a16="http://schemas.microsoft.com/office/drawing/2014/main" id="{05842CE6-57F9-CF17-3B83-0CB8DE5C5270}"/>
              </a:ext>
            </a:extLst>
          </p:cNvPr>
          <p:cNvSpPr/>
          <p:nvPr/>
        </p:nvSpPr>
        <p:spPr>
          <a:xfrm>
            <a:off x="723587" y="3045150"/>
            <a:ext cx="4651602" cy="523469"/>
          </a:xfrm>
          <a:prstGeom prst="roundRect">
            <a:avLst/>
          </a:prstGeom>
          <a:noFill/>
          <a:ln w="28575">
            <a:solidFill>
              <a:srgbClr val="9AC3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8" name="Rounded Rectangle 7">
            <a:extLst>
              <a:ext uri="{FF2B5EF4-FFF2-40B4-BE49-F238E27FC236}">
                <a16:creationId xmlns:a16="http://schemas.microsoft.com/office/drawing/2014/main" id="{7E4F4708-2FA4-3914-AE73-B17C8BD1FC4D}"/>
              </a:ext>
            </a:extLst>
          </p:cNvPr>
          <p:cNvSpPr/>
          <p:nvPr/>
        </p:nvSpPr>
        <p:spPr>
          <a:xfrm>
            <a:off x="6146229" y="2118391"/>
            <a:ext cx="4171662" cy="523469"/>
          </a:xfrm>
          <a:prstGeom prst="roundRect">
            <a:avLst/>
          </a:prstGeom>
          <a:noFill/>
          <a:ln w="28575">
            <a:solidFill>
              <a:srgbClr val="9AC3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9" name="Rounded Rectangle 8">
            <a:extLst>
              <a:ext uri="{FF2B5EF4-FFF2-40B4-BE49-F238E27FC236}">
                <a16:creationId xmlns:a16="http://schemas.microsoft.com/office/drawing/2014/main" id="{B5F7C315-9029-036F-A97F-6332332B736A}"/>
              </a:ext>
            </a:extLst>
          </p:cNvPr>
          <p:cNvSpPr/>
          <p:nvPr/>
        </p:nvSpPr>
        <p:spPr>
          <a:xfrm>
            <a:off x="6146229" y="2721828"/>
            <a:ext cx="4171662" cy="523469"/>
          </a:xfrm>
          <a:prstGeom prst="roundRect">
            <a:avLst/>
          </a:prstGeom>
          <a:noFill/>
          <a:ln w="28575">
            <a:solidFill>
              <a:srgbClr val="9AC3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10" name="Rounded Rectangle 9">
            <a:extLst>
              <a:ext uri="{FF2B5EF4-FFF2-40B4-BE49-F238E27FC236}">
                <a16:creationId xmlns:a16="http://schemas.microsoft.com/office/drawing/2014/main" id="{27584E21-5B17-5586-AA09-4F420692A346}"/>
              </a:ext>
            </a:extLst>
          </p:cNvPr>
          <p:cNvSpPr/>
          <p:nvPr/>
        </p:nvSpPr>
        <p:spPr>
          <a:xfrm>
            <a:off x="6146229" y="3367215"/>
            <a:ext cx="4171663" cy="1118382"/>
          </a:xfrm>
          <a:prstGeom prst="roundRect">
            <a:avLst/>
          </a:prstGeom>
          <a:noFill/>
          <a:ln w="28575">
            <a:solidFill>
              <a:srgbClr val="9AC3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11" name="Rounded Rectangle 10">
            <a:extLst>
              <a:ext uri="{FF2B5EF4-FFF2-40B4-BE49-F238E27FC236}">
                <a16:creationId xmlns:a16="http://schemas.microsoft.com/office/drawing/2014/main" id="{149B2208-89C9-1509-AE32-760FDC2D3AC1}"/>
              </a:ext>
            </a:extLst>
          </p:cNvPr>
          <p:cNvSpPr/>
          <p:nvPr/>
        </p:nvSpPr>
        <p:spPr>
          <a:xfrm>
            <a:off x="6146229" y="4570444"/>
            <a:ext cx="4171663" cy="523469"/>
          </a:xfrm>
          <a:prstGeom prst="roundRect">
            <a:avLst/>
          </a:prstGeom>
          <a:noFill/>
          <a:ln w="28575">
            <a:solidFill>
              <a:srgbClr val="9AC3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12" name="Rounded Rectangle 11">
            <a:extLst>
              <a:ext uri="{FF2B5EF4-FFF2-40B4-BE49-F238E27FC236}">
                <a16:creationId xmlns:a16="http://schemas.microsoft.com/office/drawing/2014/main" id="{6A70065E-C8DD-4375-E9D8-54388FF6DCEA}"/>
              </a:ext>
            </a:extLst>
          </p:cNvPr>
          <p:cNvSpPr/>
          <p:nvPr/>
        </p:nvSpPr>
        <p:spPr>
          <a:xfrm>
            <a:off x="6146229" y="5179446"/>
            <a:ext cx="4171662" cy="872176"/>
          </a:xfrm>
          <a:prstGeom prst="roundRect">
            <a:avLst/>
          </a:prstGeom>
          <a:noFill/>
          <a:ln w="28575">
            <a:solidFill>
              <a:srgbClr val="9AC3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13" name="Rounded Rectangle 12">
            <a:extLst>
              <a:ext uri="{FF2B5EF4-FFF2-40B4-BE49-F238E27FC236}">
                <a16:creationId xmlns:a16="http://schemas.microsoft.com/office/drawing/2014/main" id="{620984E5-17D2-BA30-3784-D0B4959103E3}"/>
              </a:ext>
            </a:extLst>
          </p:cNvPr>
          <p:cNvSpPr/>
          <p:nvPr/>
        </p:nvSpPr>
        <p:spPr>
          <a:xfrm>
            <a:off x="723587" y="3685219"/>
            <a:ext cx="4651602" cy="800378"/>
          </a:xfrm>
          <a:prstGeom prst="roundRect">
            <a:avLst/>
          </a:prstGeom>
          <a:noFill/>
          <a:ln w="28575">
            <a:solidFill>
              <a:srgbClr val="9AC3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14" name="Rounded Rectangle 13">
            <a:extLst>
              <a:ext uri="{FF2B5EF4-FFF2-40B4-BE49-F238E27FC236}">
                <a16:creationId xmlns:a16="http://schemas.microsoft.com/office/drawing/2014/main" id="{410E9FBC-13B6-A0B1-7C4B-DE88ED0E27DA}"/>
              </a:ext>
            </a:extLst>
          </p:cNvPr>
          <p:cNvSpPr/>
          <p:nvPr/>
        </p:nvSpPr>
        <p:spPr>
          <a:xfrm>
            <a:off x="723587" y="4580827"/>
            <a:ext cx="4651602" cy="523469"/>
          </a:xfrm>
          <a:prstGeom prst="roundRect">
            <a:avLst/>
          </a:prstGeom>
          <a:noFill/>
          <a:ln w="28575">
            <a:solidFill>
              <a:srgbClr val="9AC3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15" name="Rounded Rectangle 14">
            <a:extLst>
              <a:ext uri="{FF2B5EF4-FFF2-40B4-BE49-F238E27FC236}">
                <a16:creationId xmlns:a16="http://schemas.microsoft.com/office/drawing/2014/main" id="{BCC5DF38-066C-69F5-F929-ABA16F61B648}"/>
              </a:ext>
            </a:extLst>
          </p:cNvPr>
          <p:cNvSpPr/>
          <p:nvPr/>
        </p:nvSpPr>
        <p:spPr>
          <a:xfrm>
            <a:off x="723587" y="5199526"/>
            <a:ext cx="4651602" cy="523469"/>
          </a:xfrm>
          <a:prstGeom prst="roundRect">
            <a:avLst/>
          </a:prstGeom>
          <a:noFill/>
          <a:ln w="28575">
            <a:solidFill>
              <a:srgbClr val="9AC3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Tree>
    <p:extLst>
      <p:ext uri="{BB962C8B-B14F-4D97-AF65-F5344CB8AC3E}">
        <p14:creationId xmlns:p14="http://schemas.microsoft.com/office/powerpoint/2010/main" val="711084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62374DAC-EDA3-632D-8A20-00A4E9FEB5FE}"/>
              </a:ext>
            </a:extLst>
          </p:cNvPr>
          <p:cNvSpPr/>
          <p:nvPr/>
        </p:nvSpPr>
        <p:spPr>
          <a:xfrm>
            <a:off x="494020" y="3939908"/>
            <a:ext cx="1862048" cy="1862048"/>
          </a:xfrm>
          <a:prstGeom prst="ellipse">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2" name="TextBox 1">
            <a:extLst>
              <a:ext uri="{FF2B5EF4-FFF2-40B4-BE49-F238E27FC236}">
                <a16:creationId xmlns:a16="http://schemas.microsoft.com/office/drawing/2014/main" id="{748A5B69-BEB9-DC26-7100-6F0988AF173B}"/>
              </a:ext>
            </a:extLst>
          </p:cNvPr>
          <p:cNvSpPr txBox="1"/>
          <p:nvPr/>
        </p:nvSpPr>
        <p:spPr>
          <a:xfrm>
            <a:off x="718248" y="2156250"/>
            <a:ext cx="1466329" cy="830997"/>
          </a:xfrm>
          <a:prstGeom prst="rect">
            <a:avLst/>
          </a:prstGeom>
          <a:noFill/>
        </p:spPr>
        <p:txBody>
          <a:bodyPr wrap="square" rtlCol="0">
            <a:spAutoFit/>
          </a:bodyPr>
          <a:lstStyle/>
          <a:p>
            <a:r>
              <a:rPr lang="en-GB" sz="4800" b="1" noProof="1">
                <a:solidFill>
                  <a:schemeClr val="bg1"/>
                </a:solidFill>
                <a:latin typeface="Comfortaa Medium" pitchFamily="2" charset="0"/>
              </a:rPr>
              <a:t>90%</a:t>
            </a:r>
            <a:endParaRPr lang="en-GB" sz="4800" b="1" noProof="1">
              <a:solidFill>
                <a:schemeClr val="bg1"/>
              </a:solidFill>
              <a:latin typeface="Comfortaa" pitchFamily="2" charset="0"/>
            </a:endParaRPr>
          </a:p>
        </p:txBody>
      </p:sp>
      <p:sp>
        <p:nvSpPr>
          <p:cNvPr id="3" name="Oval 2">
            <a:extLst>
              <a:ext uri="{FF2B5EF4-FFF2-40B4-BE49-F238E27FC236}">
                <a16:creationId xmlns:a16="http://schemas.microsoft.com/office/drawing/2014/main" id="{5F47C343-D88F-769C-68D1-1B35497C7ACC}"/>
              </a:ext>
            </a:extLst>
          </p:cNvPr>
          <p:cNvSpPr/>
          <p:nvPr/>
        </p:nvSpPr>
        <p:spPr>
          <a:xfrm>
            <a:off x="494020" y="1626437"/>
            <a:ext cx="1862048" cy="1862048"/>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4" name="TextBox 3">
            <a:extLst>
              <a:ext uri="{FF2B5EF4-FFF2-40B4-BE49-F238E27FC236}">
                <a16:creationId xmlns:a16="http://schemas.microsoft.com/office/drawing/2014/main" id="{1EB3F75F-F319-439A-CAE9-F391D20D5340}"/>
              </a:ext>
            </a:extLst>
          </p:cNvPr>
          <p:cNvSpPr txBox="1"/>
          <p:nvPr/>
        </p:nvSpPr>
        <p:spPr>
          <a:xfrm>
            <a:off x="2551720" y="1817695"/>
            <a:ext cx="2500311" cy="1508105"/>
          </a:xfrm>
          <a:prstGeom prst="rect">
            <a:avLst/>
          </a:prstGeom>
          <a:noFill/>
        </p:spPr>
        <p:txBody>
          <a:bodyPr wrap="square" rtlCol="0">
            <a:spAutoFit/>
          </a:bodyPr>
          <a:lstStyle/>
          <a:p>
            <a:r>
              <a:rPr lang="en-GB" sz="2300" b="1" noProof="1">
                <a:solidFill>
                  <a:schemeClr val="bg1"/>
                </a:solidFill>
                <a:latin typeface="Comfortaa" pitchFamily="2" charset="0"/>
              </a:rPr>
              <a:t>of learners are satisfied with their Tutor Assessor.</a:t>
            </a:r>
          </a:p>
        </p:txBody>
      </p:sp>
      <p:sp>
        <p:nvSpPr>
          <p:cNvPr id="9" name="Oval 8">
            <a:extLst>
              <a:ext uri="{FF2B5EF4-FFF2-40B4-BE49-F238E27FC236}">
                <a16:creationId xmlns:a16="http://schemas.microsoft.com/office/drawing/2014/main" id="{DF4A204D-7B33-89C4-4468-E454C283AA13}"/>
              </a:ext>
            </a:extLst>
          </p:cNvPr>
          <p:cNvSpPr/>
          <p:nvPr/>
        </p:nvSpPr>
        <p:spPr>
          <a:xfrm>
            <a:off x="5673806" y="1575408"/>
            <a:ext cx="1862048" cy="1862048"/>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14" name="TextBox 13">
            <a:extLst>
              <a:ext uri="{FF2B5EF4-FFF2-40B4-BE49-F238E27FC236}">
                <a16:creationId xmlns:a16="http://schemas.microsoft.com/office/drawing/2014/main" id="{62E8E193-7665-8CE9-1624-DD611D715927}"/>
              </a:ext>
            </a:extLst>
          </p:cNvPr>
          <p:cNvSpPr txBox="1"/>
          <p:nvPr/>
        </p:nvSpPr>
        <p:spPr>
          <a:xfrm>
            <a:off x="5875226" y="2098628"/>
            <a:ext cx="1527895" cy="815608"/>
          </a:xfrm>
          <a:prstGeom prst="rect">
            <a:avLst/>
          </a:prstGeom>
          <a:noFill/>
        </p:spPr>
        <p:txBody>
          <a:bodyPr wrap="square" rtlCol="0">
            <a:spAutoFit/>
          </a:bodyPr>
          <a:lstStyle/>
          <a:p>
            <a:r>
              <a:rPr lang="en-GB" sz="4700" b="1" noProof="1">
                <a:solidFill>
                  <a:schemeClr val="bg1"/>
                </a:solidFill>
                <a:latin typeface="Comfortaa Medium" pitchFamily="2" charset="0"/>
              </a:rPr>
              <a:t>93%</a:t>
            </a:r>
            <a:endParaRPr lang="en-GB" sz="4700" b="1" noProof="1">
              <a:solidFill>
                <a:schemeClr val="bg1"/>
              </a:solidFill>
              <a:latin typeface="Comfortaa" pitchFamily="2" charset="0"/>
            </a:endParaRPr>
          </a:p>
        </p:txBody>
      </p:sp>
      <p:sp>
        <p:nvSpPr>
          <p:cNvPr id="16" name="TextBox 15">
            <a:extLst>
              <a:ext uri="{FF2B5EF4-FFF2-40B4-BE49-F238E27FC236}">
                <a16:creationId xmlns:a16="http://schemas.microsoft.com/office/drawing/2014/main" id="{8FCD5086-AF92-D890-5A94-012E5ADA2163}"/>
              </a:ext>
            </a:extLst>
          </p:cNvPr>
          <p:cNvSpPr txBox="1"/>
          <p:nvPr/>
        </p:nvSpPr>
        <p:spPr>
          <a:xfrm>
            <a:off x="7845735" y="1929351"/>
            <a:ext cx="4162126" cy="1154162"/>
          </a:xfrm>
          <a:prstGeom prst="rect">
            <a:avLst/>
          </a:prstGeom>
          <a:noFill/>
        </p:spPr>
        <p:txBody>
          <a:bodyPr wrap="square" rtlCol="0">
            <a:spAutoFit/>
          </a:bodyPr>
          <a:lstStyle/>
          <a:p>
            <a:r>
              <a:rPr lang="en-GB" sz="2300" b="1" noProof="1">
                <a:solidFill>
                  <a:schemeClr val="bg1"/>
                </a:solidFill>
                <a:latin typeface="Comfortaa" pitchFamily="2" charset="0"/>
              </a:rPr>
              <a:t>of learners feel their apprenticeship is relevant to their job role.</a:t>
            </a:r>
          </a:p>
        </p:txBody>
      </p:sp>
      <p:pic>
        <p:nvPicPr>
          <p:cNvPr id="18" name="Picture 17" descr="A white text on a black background&#10;&#10;AI-generated content may be incorrect.">
            <a:extLst>
              <a:ext uri="{FF2B5EF4-FFF2-40B4-BE49-F238E27FC236}">
                <a16:creationId xmlns:a16="http://schemas.microsoft.com/office/drawing/2014/main" id="{DFD66ED2-AE22-4B7A-1F92-398ED20425F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625398" y="325936"/>
            <a:ext cx="2231814" cy="743938"/>
          </a:xfrm>
          <a:prstGeom prst="rect">
            <a:avLst/>
          </a:prstGeom>
        </p:spPr>
      </p:pic>
      <p:sp>
        <p:nvSpPr>
          <p:cNvPr id="19" name="TextBox 18">
            <a:extLst>
              <a:ext uri="{FF2B5EF4-FFF2-40B4-BE49-F238E27FC236}">
                <a16:creationId xmlns:a16="http://schemas.microsoft.com/office/drawing/2014/main" id="{90EE9A2F-7584-8A61-DA2C-581EC79035CB}"/>
              </a:ext>
            </a:extLst>
          </p:cNvPr>
          <p:cNvSpPr txBox="1"/>
          <p:nvPr/>
        </p:nvSpPr>
        <p:spPr>
          <a:xfrm>
            <a:off x="334788" y="405517"/>
            <a:ext cx="5339018" cy="584775"/>
          </a:xfrm>
          <a:prstGeom prst="rect">
            <a:avLst/>
          </a:prstGeom>
          <a:noFill/>
        </p:spPr>
        <p:txBody>
          <a:bodyPr wrap="square" rtlCol="0">
            <a:spAutoFit/>
          </a:bodyPr>
          <a:lstStyle/>
          <a:p>
            <a:pPr algn="ctr"/>
            <a:r>
              <a:rPr lang="en-GB" sz="3200" b="1" noProof="1">
                <a:solidFill>
                  <a:schemeClr val="bg1"/>
                </a:solidFill>
                <a:latin typeface="Comfortaa" pitchFamily="2" charset="0"/>
              </a:rPr>
              <a:t>Why choose Tempdent?</a:t>
            </a:r>
          </a:p>
        </p:txBody>
      </p:sp>
      <p:pic>
        <p:nvPicPr>
          <p:cNvPr id="17" name="Picture 16" descr="A group of numbers and stars&#10;&#10;AI-generated content may be incorrect.">
            <a:extLst>
              <a:ext uri="{FF2B5EF4-FFF2-40B4-BE49-F238E27FC236}">
                <a16:creationId xmlns:a16="http://schemas.microsoft.com/office/drawing/2014/main" id="{E386F1B2-26DC-1FE3-AEE1-D3545B11848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17875" y="4578545"/>
            <a:ext cx="1414338" cy="584775"/>
          </a:xfrm>
          <a:prstGeom prst="rect">
            <a:avLst/>
          </a:prstGeom>
        </p:spPr>
      </p:pic>
      <p:sp>
        <p:nvSpPr>
          <p:cNvPr id="21" name="TextBox 20">
            <a:extLst>
              <a:ext uri="{FF2B5EF4-FFF2-40B4-BE49-F238E27FC236}">
                <a16:creationId xmlns:a16="http://schemas.microsoft.com/office/drawing/2014/main" id="{2A7D16AD-0109-DE4E-A094-FC4F2D9E9939}"/>
              </a:ext>
            </a:extLst>
          </p:cNvPr>
          <p:cNvSpPr txBox="1"/>
          <p:nvPr/>
        </p:nvSpPr>
        <p:spPr>
          <a:xfrm>
            <a:off x="2551719" y="4470822"/>
            <a:ext cx="2500311" cy="800219"/>
          </a:xfrm>
          <a:prstGeom prst="rect">
            <a:avLst/>
          </a:prstGeom>
          <a:noFill/>
        </p:spPr>
        <p:txBody>
          <a:bodyPr wrap="square" rtlCol="0">
            <a:spAutoFit/>
          </a:bodyPr>
          <a:lstStyle/>
          <a:p>
            <a:r>
              <a:rPr lang="en-GB" sz="2300" b="1" noProof="1">
                <a:solidFill>
                  <a:schemeClr val="bg1"/>
                </a:solidFill>
                <a:latin typeface="Comfortaa" pitchFamily="2" charset="0"/>
              </a:rPr>
              <a:t>We’re rated 5* on Google…</a:t>
            </a:r>
          </a:p>
        </p:txBody>
      </p:sp>
      <p:sp>
        <p:nvSpPr>
          <p:cNvPr id="23" name="Oval 22">
            <a:extLst>
              <a:ext uri="{FF2B5EF4-FFF2-40B4-BE49-F238E27FC236}">
                <a16:creationId xmlns:a16="http://schemas.microsoft.com/office/drawing/2014/main" id="{46A4BDD3-5D00-2B31-9B9F-C38F2703BF8C}"/>
              </a:ext>
            </a:extLst>
          </p:cNvPr>
          <p:cNvSpPr/>
          <p:nvPr/>
        </p:nvSpPr>
        <p:spPr>
          <a:xfrm>
            <a:off x="5673806" y="3960676"/>
            <a:ext cx="1862048" cy="1862048"/>
          </a:xfrm>
          <a:prstGeom prst="ellipse">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pic>
        <p:nvPicPr>
          <p:cNvPr id="24" name="Picture 23" descr="A group of green squares with white stars&#10;&#10;AI-generated content may be incorrect.">
            <a:extLst>
              <a:ext uri="{FF2B5EF4-FFF2-40B4-BE49-F238E27FC236}">
                <a16:creationId xmlns:a16="http://schemas.microsoft.com/office/drawing/2014/main" id="{862D57FC-AD2D-F2ED-BFFC-C09D897A22C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953127" y="4487128"/>
            <a:ext cx="1371886" cy="761255"/>
          </a:xfrm>
          <a:prstGeom prst="rect">
            <a:avLst/>
          </a:prstGeom>
        </p:spPr>
      </p:pic>
      <p:sp>
        <p:nvSpPr>
          <p:cNvPr id="25" name="TextBox 24">
            <a:extLst>
              <a:ext uri="{FF2B5EF4-FFF2-40B4-BE49-F238E27FC236}">
                <a16:creationId xmlns:a16="http://schemas.microsoft.com/office/drawing/2014/main" id="{B7CF509D-B508-EA54-814C-11BCC12BF992}"/>
              </a:ext>
            </a:extLst>
          </p:cNvPr>
          <p:cNvSpPr txBox="1"/>
          <p:nvPr/>
        </p:nvSpPr>
        <p:spPr>
          <a:xfrm>
            <a:off x="7941499" y="4137647"/>
            <a:ext cx="2799806" cy="1508105"/>
          </a:xfrm>
          <a:prstGeom prst="rect">
            <a:avLst/>
          </a:prstGeom>
          <a:noFill/>
        </p:spPr>
        <p:txBody>
          <a:bodyPr wrap="square" rtlCol="0">
            <a:spAutoFit/>
          </a:bodyPr>
          <a:lstStyle/>
          <a:p>
            <a:r>
              <a:rPr lang="en-GB" sz="2300" b="1" noProof="1">
                <a:solidFill>
                  <a:schemeClr val="bg1"/>
                </a:solidFill>
                <a:latin typeface="Comfortaa" pitchFamily="2" charset="0"/>
              </a:rPr>
              <a:t>and rated 4.9* on TrustPilot and awarded ‘Good’ with Ofsted.</a:t>
            </a:r>
          </a:p>
        </p:txBody>
      </p:sp>
    </p:spTree>
    <p:extLst>
      <p:ext uri="{BB962C8B-B14F-4D97-AF65-F5344CB8AC3E}">
        <p14:creationId xmlns:p14="http://schemas.microsoft.com/office/powerpoint/2010/main" val="3488090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in blue scrubs smiling&#10;&#10;AI-generated content may be incorrect.">
            <a:extLst>
              <a:ext uri="{FF2B5EF4-FFF2-40B4-BE49-F238E27FC236}">
                <a16:creationId xmlns:a16="http://schemas.microsoft.com/office/drawing/2014/main" id="{94ADB0AA-5159-BE5A-E42E-35B0EA13E275}"/>
              </a:ext>
            </a:extLst>
          </p:cNvPr>
          <p:cNvPicPr>
            <a:picLocks noChangeAspect="1"/>
          </p:cNvPicPr>
          <p:nvPr/>
        </p:nvPicPr>
        <p:blipFill>
          <a:blip r:embed="rId2"/>
          <a:stretch>
            <a:fillRect/>
          </a:stretch>
        </p:blipFill>
        <p:spPr>
          <a:xfrm>
            <a:off x="3213512" y="83196"/>
            <a:ext cx="5764974" cy="6774804"/>
          </a:xfrm>
          <a:prstGeom prst="rect">
            <a:avLst/>
          </a:prstGeom>
        </p:spPr>
      </p:pic>
      <p:sp>
        <p:nvSpPr>
          <p:cNvPr id="3" name="TextBox 2">
            <a:extLst>
              <a:ext uri="{FF2B5EF4-FFF2-40B4-BE49-F238E27FC236}">
                <a16:creationId xmlns:a16="http://schemas.microsoft.com/office/drawing/2014/main" id="{892A215D-D5E1-9672-D767-92E3E75351CB}"/>
              </a:ext>
            </a:extLst>
          </p:cNvPr>
          <p:cNvSpPr txBox="1"/>
          <p:nvPr/>
        </p:nvSpPr>
        <p:spPr>
          <a:xfrm>
            <a:off x="2777318" y="2644170"/>
            <a:ext cx="6637362" cy="2308324"/>
          </a:xfrm>
          <a:prstGeom prst="rect">
            <a:avLst/>
          </a:prstGeom>
          <a:noFill/>
        </p:spPr>
        <p:txBody>
          <a:bodyPr wrap="square" rtlCol="0">
            <a:spAutoFit/>
          </a:bodyPr>
          <a:lstStyle/>
          <a:p>
            <a:pPr algn="ctr"/>
            <a:r>
              <a:rPr lang="en-GB" sz="4800" b="1" noProof="1">
                <a:solidFill>
                  <a:schemeClr val="bg1"/>
                </a:solidFill>
                <a:latin typeface="Comfortaa" pitchFamily="2" charset="0"/>
              </a:rPr>
              <a:t>Fluoride Varnish Application &amp; Plaque Indices</a:t>
            </a:r>
          </a:p>
        </p:txBody>
      </p:sp>
      <p:sp>
        <p:nvSpPr>
          <p:cNvPr id="4" name="Rounded Rectangle 3">
            <a:extLst>
              <a:ext uri="{FF2B5EF4-FFF2-40B4-BE49-F238E27FC236}">
                <a16:creationId xmlns:a16="http://schemas.microsoft.com/office/drawing/2014/main" id="{47BDCEDE-9927-3712-6DA9-B1738756CEBC}"/>
              </a:ext>
            </a:extLst>
          </p:cNvPr>
          <p:cNvSpPr/>
          <p:nvPr/>
        </p:nvSpPr>
        <p:spPr>
          <a:xfrm>
            <a:off x="2567617" y="2491740"/>
            <a:ext cx="7056765" cy="2653284"/>
          </a:xfrm>
          <a:prstGeom prst="round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pic>
        <p:nvPicPr>
          <p:cNvPr id="5" name="Picture 4" descr="A white text on a black background&#10;&#10;AI-generated content may be incorrect.">
            <a:extLst>
              <a:ext uri="{FF2B5EF4-FFF2-40B4-BE49-F238E27FC236}">
                <a16:creationId xmlns:a16="http://schemas.microsoft.com/office/drawing/2014/main" id="{208CD1BE-1FFF-0B51-D9F1-18079E9A98C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35803" y="325936"/>
            <a:ext cx="2231814" cy="743938"/>
          </a:xfrm>
          <a:prstGeom prst="rect">
            <a:avLst/>
          </a:prstGeom>
        </p:spPr>
      </p:pic>
      <p:sp>
        <p:nvSpPr>
          <p:cNvPr id="6" name="Oval 5">
            <a:extLst>
              <a:ext uri="{FF2B5EF4-FFF2-40B4-BE49-F238E27FC236}">
                <a16:creationId xmlns:a16="http://schemas.microsoft.com/office/drawing/2014/main" id="{3EC28EAE-2CAE-6CD9-9688-9C53AAB6374B}"/>
              </a:ext>
            </a:extLst>
          </p:cNvPr>
          <p:cNvSpPr>
            <a:spLocks/>
          </p:cNvSpPr>
          <p:nvPr/>
        </p:nvSpPr>
        <p:spPr>
          <a:xfrm>
            <a:off x="8911294" y="3936869"/>
            <a:ext cx="1845578" cy="1835383"/>
          </a:xfrm>
          <a:prstGeom prst="ellipse">
            <a:avLst/>
          </a:prstGeom>
          <a:solidFill>
            <a:srgbClr val="E9592E"/>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326C2560-2DBF-708C-743D-6AE7444F3BAB}"/>
              </a:ext>
            </a:extLst>
          </p:cNvPr>
          <p:cNvSpPr txBox="1">
            <a:spLocks/>
          </p:cNvSpPr>
          <p:nvPr/>
        </p:nvSpPr>
        <p:spPr>
          <a:xfrm>
            <a:off x="8978962" y="4445060"/>
            <a:ext cx="1710241" cy="1015663"/>
          </a:xfrm>
          <a:prstGeom prst="rect">
            <a:avLst/>
          </a:prstGeom>
          <a:noFill/>
        </p:spPr>
        <p:txBody>
          <a:bodyPr wrap="square" rtlCol="0">
            <a:spAutoFit/>
          </a:bodyPr>
          <a:lstStyle/>
          <a:p>
            <a:pPr algn="ctr"/>
            <a:r>
              <a:rPr lang="en-GB" sz="2000" b="1" dirty="0">
                <a:solidFill>
                  <a:schemeClr val="bg1"/>
                </a:solidFill>
                <a:latin typeface="Comfortaa" pitchFamily="2" charset="0"/>
              </a:rPr>
              <a:t>Brand NEW for Feb 2026!</a:t>
            </a:r>
            <a:endParaRPr lang="en-GB" b="1" dirty="0">
              <a:solidFill>
                <a:schemeClr val="bg1"/>
              </a:solidFill>
              <a:latin typeface="Comfortaa" pitchFamily="2" charset="0"/>
            </a:endParaRPr>
          </a:p>
        </p:txBody>
      </p:sp>
      <p:pic>
        <p:nvPicPr>
          <p:cNvPr id="2" name="Picture 1" descr="A blue and white logo&#10;&#10;AI-generated content may be incorrect.">
            <a:extLst>
              <a:ext uri="{FF2B5EF4-FFF2-40B4-BE49-F238E27FC236}">
                <a16:creationId xmlns:a16="http://schemas.microsoft.com/office/drawing/2014/main" id="{DED7413A-2ECD-1411-0FBD-E1AE075DA7C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820656" y="-458698"/>
            <a:ext cx="2371344" cy="2371344"/>
          </a:xfrm>
          <a:prstGeom prst="rect">
            <a:avLst/>
          </a:prstGeom>
        </p:spPr>
      </p:pic>
    </p:spTree>
    <p:extLst>
      <p:ext uri="{BB962C8B-B14F-4D97-AF65-F5344CB8AC3E}">
        <p14:creationId xmlns:p14="http://schemas.microsoft.com/office/powerpoint/2010/main" val="26458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D1449A-85D0-A15D-9DA4-6061EEFCE080}"/>
              </a:ext>
            </a:extLst>
          </p:cNvPr>
          <p:cNvSpPr txBox="1"/>
          <p:nvPr/>
        </p:nvSpPr>
        <p:spPr>
          <a:xfrm>
            <a:off x="366062" y="1760053"/>
            <a:ext cx="7466978" cy="3477875"/>
          </a:xfrm>
          <a:prstGeom prst="rect">
            <a:avLst/>
          </a:prstGeom>
          <a:noFill/>
        </p:spPr>
        <p:txBody>
          <a:bodyPr wrap="square" rtlCol="0">
            <a:spAutoFit/>
          </a:bodyPr>
          <a:lstStyle/>
          <a:p>
            <a:pPr marL="342900" indent="-342900">
              <a:buFont typeface="Arial" panose="020B0604020202020204" pitchFamily="34" charset="0"/>
              <a:buChar char="•"/>
            </a:pPr>
            <a:r>
              <a:rPr lang="en-GB" sz="2000" b="1" noProof="1">
                <a:solidFill>
                  <a:srgbClr val="EF8E23"/>
                </a:solidFill>
                <a:latin typeface="Comfortaa" pitchFamily="2" charset="0"/>
              </a:rPr>
              <a:t>Enhance your clinical skills and contribute to improved patient care </a:t>
            </a:r>
            <a:r>
              <a:rPr lang="en-GB" sz="2000" b="1" noProof="1">
                <a:solidFill>
                  <a:srgbClr val="3F4041"/>
                </a:solidFill>
                <a:latin typeface="Comfortaa" pitchFamily="2" charset="0"/>
              </a:rPr>
              <a:t>with our comprehensive course on fluoride application and plaque indices measurement.</a:t>
            </a:r>
          </a:p>
          <a:p>
            <a:pPr marL="342900" indent="-342900">
              <a:buFont typeface="Arial" panose="020B0604020202020204" pitchFamily="34" charset="0"/>
              <a:buChar char="•"/>
            </a:pPr>
            <a:endParaRPr lang="en-GB" sz="2000" b="1" noProof="1">
              <a:solidFill>
                <a:srgbClr val="3F4041"/>
              </a:solidFill>
              <a:latin typeface="Comfortaa" pitchFamily="2" charset="0"/>
            </a:endParaRPr>
          </a:p>
          <a:p>
            <a:pPr marL="342900" indent="-342900">
              <a:buFont typeface="Arial" panose="020B0604020202020204" pitchFamily="34" charset="0"/>
              <a:buChar char="•"/>
            </a:pPr>
            <a:r>
              <a:rPr lang="en-GB" sz="2000" b="1" noProof="1">
                <a:solidFill>
                  <a:srgbClr val="3F4041"/>
                </a:solidFill>
                <a:latin typeface="Comfortaa" pitchFamily="2" charset="0"/>
              </a:rPr>
              <a:t>Gain a </a:t>
            </a:r>
            <a:r>
              <a:rPr lang="en-GB" sz="2000" b="1" noProof="1">
                <a:solidFill>
                  <a:srgbClr val="EF8E23"/>
                </a:solidFill>
                <a:latin typeface="Comfortaa" pitchFamily="2" charset="0"/>
              </a:rPr>
              <a:t>deep understanding </a:t>
            </a:r>
            <a:r>
              <a:rPr lang="en-GB" sz="2000" b="1" noProof="1">
                <a:solidFill>
                  <a:srgbClr val="3F4041"/>
                </a:solidFill>
                <a:latin typeface="Comfortaa" pitchFamily="2" charset="0"/>
              </a:rPr>
              <a:t>of preventive </a:t>
            </a:r>
            <a:br>
              <a:rPr lang="en-GB" sz="2000" b="1" noProof="1">
                <a:solidFill>
                  <a:srgbClr val="3F4041"/>
                </a:solidFill>
                <a:latin typeface="Comfortaa" pitchFamily="2" charset="0"/>
              </a:rPr>
            </a:br>
            <a:r>
              <a:rPr lang="en-GB" sz="2000" b="1" noProof="1">
                <a:solidFill>
                  <a:srgbClr val="3F4041"/>
                </a:solidFill>
                <a:latin typeface="Comfortaa" pitchFamily="2" charset="0"/>
              </a:rPr>
              <a:t>oral health techniques.</a:t>
            </a:r>
          </a:p>
          <a:p>
            <a:pPr marL="342900" indent="-342900">
              <a:buFont typeface="Arial" panose="020B0604020202020204" pitchFamily="34" charset="0"/>
              <a:buChar char="•"/>
            </a:pPr>
            <a:endParaRPr lang="en-GB" sz="2000" b="1" noProof="1">
              <a:solidFill>
                <a:srgbClr val="3F4041"/>
              </a:solidFill>
              <a:latin typeface="Comfortaa" pitchFamily="2" charset="0"/>
            </a:endParaRPr>
          </a:p>
          <a:p>
            <a:pPr marL="342900" indent="-342900">
              <a:buFont typeface="Arial" panose="020B0604020202020204" pitchFamily="34" charset="0"/>
              <a:buChar char="•"/>
            </a:pPr>
            <a:r>
              <a:rPr lang="en-GB" sz="2000" b="1" noProof="1">
                <a:solidFill>
                  <a:srgbClr val="3F4041"/>
                </a:solidFill>
                <a:latin typeface="Comfortaa" pitchFamily="2" charset="0"/>
              </a:rPr>
              <a:t>Learn how to </a:t>
            </a:r>
            <a:r>
              <a:rPr lang="en-GB" sz="2000" b="1" noProof="1">
                <a:solidFill>
                  <a:srgbClr val="EF8E23"/>
                </a:solidFill>
                <a:latin typeface="Comfortaa" pitchFamily="2" charset="0"/>
              </a:rPr>
              <a:t>apply fluoride effectively </a:t>
            </a:r>
            <a:r>
              <a:rPr lang="en-GB" sz="2000" b="1" noProof="1">
                <a:solidFill>
                  <a:srgbClr val="3F4041"/>
                </a:solidFill>
                <a:latin typeface="Comfortaa" pitchFamily="2" charset="0"/>
              </a:rPr>
              <a:t>for both adults and children.</a:t>
            </a:r>
          </a:p>
          <a:p>
            <a:pPr marL="342900" indent="-342900">
              <a:buFont typeface="Arial" panose="020B0604020202020204" pitchFamily="34" charset="0"/>
              <a:buChar char="•"/>
            </a:pPr>
            <a:endParaRPr lang="en-GB" sz="2000" b="1" noProof="1">
              <a:solidFill>
                <a:srgbClr val="3F4041"/>
              </a:solidFill>
              <a:latin typeface="Comfortaa" pitchFamily="2" charset="0"/>
            </a:endParaRPr>
          </a:p>
          <a:p>
            <a:pPr marL="342900" indent="-342900">
              <a:buFont typeface="Arial" panose="020B0604020202020204" pitchFamily="34" charset="0"/>
              <a:buChar char="•"/>
            </a:pPr>
            <a:r>
              <a:rPr lang="en-GB" sz="2000" b="1" noProof="1">
                <a:solidFill>
                  <a:srgbClr val="3F4041"/>
                </a:solidFill>
                <a:latin typeface="Comfortaa" pitchFamily="2" charset="0"/>
              </a:rPr>
              <a:t>Master accurate plaque index assessments.</a:t>
            </a:r>
          </a:p>
        </p:txBody>
      </p:sp>
      <p:sp>
        <p:nvSpPr>
          <p:cNvPr id="3" name="TextBox 2">
            <a:extLst>
              <a:ext uri="{FF2B5EF4-FFF2-40B4-BE49-F238E27FC236}">
                <a16:creationId xmlns:a16="http://schemas.microsoft.com/office/drawing/2014/main" id="{373902B6-298E-A258-9E56-052BE11790F8}"/>
              </a:ext>
            </a:extLst>
          </p:cNvPr>
          <p:cNvSpPr txBox="1"/>
          <p:nvPr/>
        </p:nvSpPr>
        <p:spPr>
          <a:xfrm>
            <a:off x="317779" y="354575"/>
            <a:ext cx="7751183" cy="1077218"/>
          </a:xfrm>
          <a:prstGeom prst="rect">
            <a:avLst/>
          </a:prstGeom>
          <a:noFill/>
        </p:spPr>
        <p:txBody>
          <a:bodyPr wrap="square" rtlCol="0">
            <a:spAutoFit/>
          </a:bodyPr>
          <a:lstStyle/>
          <a:p>
            <a:r>
              <a:rPr lang="en-GB" sz="3200" b="1" noProof="1">
                <a:solidFill>
                  <a:srgbClr val="3F4041"/>
                </a:solidFill>
                <a:latin typeface="Comfortaa" pitchFamily="2" charset="0"/>
              </a:rPr>
              <a:t>Fluoride Varnish </a:t>
            </a:r>
            <a:r>
              <a:rPr lang="en-GB" sz="3200" b="1" noProof="1">
                <a:solidFill>
                  <a:srgbClr val="EF8E23"/>
                </a:solidFill>
                <a:latin typeface="Comfortaa" pitchFamily="2" charset="0"/>
              </a:rPr>
              <a:t>Application </a:t>
            </a:r>
            <a:br>
              <a:rPr lang="en-GB" sz="3200" b="1" noProof="1">
                <a:solidFill>
                  <a:srgbClr val="EF8E23"/>
                </a:solidFill>
                <a:latin typeface="Comfortaa" pitchFamily="2" charset="0"/>
              </a:rPr>
            </a:br>
            <a:r>
              <a:rPr lang="en-GB" sz="3200" b="1" noProof="1">
                <a:solidFill>
                  <a:srgbClr val="EF8E23"/>
                </a:solidFill>
                <a:latin typeface="Comfortaa" pitchFamily="2" charset="0"/>
              </a:rPr>
              <a:t>&amp; Plaque Indices</a:t>
            </a:r>
          </a:p>
        </p:txBody>
      </p:sp>
      <p:sp>
        <p:nvSpPr>
          <p:cNvPr id="4" name="Oval 3">
            <a:extLst>
              <a:ext uri="{FF2B5EF4-FFF2-40B4-BE49-F238E27FC236}">
                <a16:creationId xmlns:a16="http://schemas.microsoft.com/office/drawing/2014/main" id="{8F329440-49CA-EA71-8354-86A914B1379C}"/>
              </a:ext>
            </a:extLst>
          </p:cNvPr>
          <p:cNvSpPr/>
          <p:nvPr/>
        </p:nvSpPr>
        <p:spPr>
          <a:xfrm>
            <a:off x="8068962" y="1824061"/>
            <a:ext cx="3470980" cy="3470980"/>
          </a:xfrm>
          <a:prstGeom prst="ellipse">
            <a:avLst/>
          </a:prstGeom>
          <a:noFill/>
          <a:ln w="38100">
            <a:solidFill>
              <a:srgbClr val="EF8E23"/>
            </a:solidFill>
            <a:prstDash val="solid"/>
            <a:extLst>
              <a:ext uri="{C807C97D-BFC1-408E-A445-0C87EB9F89A2}">
                <ask:lineSketchStyleProps xmlns:ask="http://schemas.microsoft.com/office/drawing/2018/sketchyshapes" sd="1219033472">
                  <a:custGeom>
                    <a:avLst/>
                    <a:gdLst>
                      <a:gd name="connsiteX0" fmla="*/ 0 w 3470980"/>
                      <a:gd name="connsiteY0" fmla="*/ 1735490 h 3470980"/>
                      <a:gd name="connsiteX1" fmla="*/ 1735490 w 3470980"/>
                      <a:gd name="connsiteY1" fmla="*/ 0 h 3470980"/>
                      <a:gd name="connsiteX2" fmla="*/ 3470980 w 3470980"/>
                      <a:gd name="connsiteY2" fmla="*/ 1735490 h 3470980"/>
                      <a:gd name="connsiteX3" fmla="*/ 1735490 w 3470980"/>
                      <a:gd name="connsiteY3" fmla="*/ 3470980 h 3470980"/>
                      <a:gd name="connsiteX4" fmla="*/ 0 w 3470980"/>
                      <a:gd name="connsiteY4" fmla="*/ 1735490 h 3470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0980" h="3470980" extrusionOk="0">
                        <a:moveTo>
                          <a:pt x="0" y="1735490"/>
                        </a:moveTo>
                        <a:cubicBezTo>
                          <a:pt x="-40097" y="752272"/>
                          <a:pt x="714820" y="23339"/>
                          <a:pt x="1735490" y="0"/>
                        </a:cubicBezTo>
                        <a:cubicBezTo>
                          <a:pt x="2888605" y="40974"/>
                          <a:pt x="3316361" y="781921"/>
                          <a:pt x="3470980" y="1735490"/>
                        </a:cubicBezTo>
                        <a:cubicBezTo>
                          <a:pt x="3444174" y="2720153"/>
                          <a:pt x="2675117" y="3575217"/>
                          <a:pt x="1735490" y="3470980"/>
                        </a:cubicBezTo>
                        <a:cubicBezTo>
                          <a:pt x="599803" y="3374029"/>
                          <a:pt x="39944" y="2713060"/>
                          <a:pt x="0" y="173549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solidFill>
                <a:srgbClr val="EF8E23"/>
              </a:solidFill>
            </a:endParaRPr>
          </a:p>
        </p:txBody>
      </p:sp>
      <p:sp>
        <p:nvSpPr>
          <p:cNvPr id="5" name="TextBox 4">
            <a:extLst>
              <a:ext uri="{FF2B5EF4-FFF2-40B4-BE49-F238E27FC236}">
                <a16:creationId xmlns:a16="http://schemas.microsoft.com/office/drawing/2014/main" id="{9E87DFAD-3E2C-2D50-0428-6E328ACFEB2B}"/>
              </a:ext>
            </a:extLst>
          </p:cNvPr>
          <p:cNvSpPr txBox="1"/>
          <p:nvPr/>
        </p:nvSpPr>
        <p:spPr>
          <a:xfrm>
            <a:off x="8323400" y="2436166"/>
            <a:ext cx="2962101" cy="2554545"/>
          </a:xfrm>
          <a:prstGeom prst="rect">
            <a:avLst/>
          </a:prstGeom>
          <a:noFill/>
        </p:spPr>
        <p:txBody>
          <a:bodyPr wrap="square" rtlCol="0">
            <a:spAutoFit/>
          </a:bodyPr>
          <a:lstStyle/>
          <a:p>
            <a:pPr algn="ctr"/>
            <a:r>
              <a:rPr lang="en-GB" sz="2000" b="1" noProof="1">
                <a:solidFill>
                  <a:srgbClr val="EF8E23"/>
                </a:solidFill>
                <a:latin typeface="Comfortaa" pitchFamily="2" charset="0"/>
              </a:rPr>
              <a:t>Course fee:</a:t>
            </a:r>
          </a:p>
          <a:p>
            <a:pPr algn="ctr"/>
            <a:r>
              <a:rPr lang="en-GB" sz="2000" b="1" noProof="1">
                <a:solidFill>
                  <a:srgbClr val="3F4041"/>
                </a:solidFill>
                <a:latin typeface="Comfortaa" pitchFamily="2" charset="0"/>
              </a:rPr>
              <a:t>£200 + VAT</a:t>
            </a:r>
          </a:p>
          <a:p>
            <a:pPr algn="ctr"/>
            <a:r>
              <a:rPr lang="en-GB" sz="2000" b="1" noProof="1">
                <a:solidFill>
                  <a:srgbClr val="3F4041"/>
                </a:solidFill>
                <a:latin typeface="Comfortaa" pitchFamily="2" charset="0"/>
              </a:rPr>
              <a:t>(including exam fees)</a:t>
            </a:r>
          </a:p>
          <a:p>
            <a:pPr algn="ctr"/>
            <a:endParaRPr lang="en-GB" sz="2000" b="1" noProof="1">
              <a:solidFill>
                <a:srgbClr val="934F9A"/>
              </a:solidFill>
              <a:latin typeface="Comfortaa" pitchFamily="2" charset="0"/>
            </a:endParaRPr>
          </a:p>
          <a:p>
            <a:pPr algn="ctr"/>
            <a:endParaRPr lang="en-GB" sz="2000" b="1" noProof="1">
              <a:solidFill>
                <a:srgbClr val="934F9A"/>
              </a:solidFill>
              <a:latin typeface="Comfortaa" pitchFamily="2" charset="0"/>
            </a:endParaRPr>
          </a:p>
          <a:p>
            <a:pPr algn="ctr"/>
            <a:r>
              <a:rPr lang="en-GB" sz="2000" b="1" noProof="1">
                <a:solidFill>
                  <a:srgbClr val="EF8E23"/>
                </a:solidFill>
                <a:latin typeface="Comfortaa" pitchFamily="2" charset="0"/>
              </a:rPr>
              <a:t>Duration:</a:t>
            </a:r>
          </a:p>
          <a:p>
            <a:pPr algn="ctr"/>
            <a:r>
              <a:rPr lang="en-GB" sz="2000" b="1" noProof="1">
                <a:solidFill>
                  <a:srgbClr val="3F4041"/>
                </a:solidFill>
                <a:latin typeface="Comfortaa" pitchFamily="2" charset="0"/>
              </a:rPr>
              <a:t>Can be completed within a month</a:t>
            </a:r>
          </a:p>
        </p:txBody>
      </p:sp>
      <p:cxnSp>
        <p:nvCxnSpPr>
          <p:cNvPr id="6" name="Straight Connector 5">
            <a:extLst>
              <a:ext uri="{FF2B5EF4-FFF2-40B4-BE49-F238E27FC236}">
                <a16:creationId xmlns:a16="http://schemas.microsoft.com/office/drawing/2014/main" id="{1BABAF2B-BE95-1997-8A15-2BF37ED03ED1}"/>
              </a:ext>
            </a:extLst>
          </p:cNvPr>
          <p:cNvCxnSpPr/>
          <p:nvPr/>
        </p:nvCxnSpPr>
        <p:spPr>
          <a:xfrm>
            <a:off x="8473746" y="3703042"/>
            <a:ext cx="2698008" cy="0"/>
          </a:xfrm>
          <a:prstGeom prst="line">
            <a:avLst/>
          </a:prstGeom>
          <a:ln w="25400" cap="rnd">
            <a:solidFill>
              <a:srgbClr val="EF8E23"/>
            </a:solidFill>
          </a:ln>
        </p:spPr>
        <p:style>
          <a:lnRef idx="2">
            <a:schemeClr val="accent1"/>
          </a:lnRef>
          <a:fillRef idx="0">
            <a:schemeClr val="accent1"/>
          </a:fillRef>
          <a:effectRef idx="1">
            <a:schemeClr val="accent1"/>
          </a:effectRef>
          <a:fontRef idx="minor">
            <a:schemeClr val="tx1"/>
          </a:fontRef>
        </p:style>
      </p:cxnSp>
      <p:pic>
        <p:nvPicPr>
          <p:cNvPr id="7" name="Picture 6" descr="A blue and black logo&#10;&#10;AI-generated content may be incorrect.">
            <a:extLst>
              <a:ext uri="{FF2B5EF4-FFF2-40B4-BE49-F238E27FC236}">
                <a16:creationId xmlns:a16="http://schemas.microsoft.com/office/drawing/2014/main" id="{3A5F9C84-4DD4-59BD-FD30-B8A0975B034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891348" y="368637"/>
            <a:ext cx="1818592" cy="589422"/>
          </a:xfrm>
          <a:prstGeom prst="rect">
            <a:avLst/>
          </a:prstGeom>
        </p:spPr>
      </p:pic>
    </p:spTree>
    <p:extLst>
      <p:ext uri="{BB962C8B-B14F-4D97-AF65-F5344CB8AC3E}">
        <p14:creationId xmlns:p14="http://schemas.microsoft.com/office/powerpoint/2010/main" val="29508366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560BE9-B233-0F2C-8F3C-620C27EA527B}"/>
              </a:ext>
            </a:extLst>
          </p:cNvPr>
          <p:cNvSpPr txBox="1"/>
          <p:nvPr/>
        </p:nvSpPr>
        <p:spPr>
          <a:xfrm>
            <a:off x="334789" y="389361"/>
            <a:ext cx="6901306" cy="954107"/>
          </a:xfrm>
          <a:prstGeom prst="rect">
            <a:avLst/>
          </a:prstGeom>
          <a:noFill/>
        </p:spPr>
        <p:txBody>
          <a:bodyPr wrap="square" rtlCol="0">
            <a:spAutoFit/>
          </a:bodyPr>
          <a:lstStyle/>
          <a:p>
            <a:r>
              <a:rPr lang="en-GB" sz="2800" b="1" noProof="1">
                <a:solidFill>
                  <a:schemeClr val="bg1"/>
                </a:solidFill>
                <a:latin typeface="Comfortaa" pitchFamily="2" charset="0"/>
              </a:rPr>
              <a:t>Fluoride Varnish Application &amp; Plaque Indices Course Structure</a:t>
            </a:r>
          </a:p>
        </p:txBody>
      </p:sp>
      <p:pic>
        <p:nvPicPr>
          <p:cNvPr id="3" name="Picture 2" descr="A white text on a black background&#10;&#10;AI-generated content may be incorrect.">
            <a:extLst>
              <a:ext uri="{FF2B5EF4-FFF2-40B4-BE49-F238E27FC236}">
                <a16:creationId xmlns:a16="http://schemas.microsoft.com/office/drawing/2014/main" id="{24212EF2-4FAE-4BB8-A9D5-464E639F680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625398" y="325936"/>
            <a:ext cx="2231814" cy="743938"/>
          </a:xfrm>
          <a:prstGeom prst="rect">
            <a:avLst/>
          </a:prstGeom>
        </p:spPr>
      </p:pic>
      <p:sp>
        <p:nvSpPr>
          <p:cNvPr id="4" name="TextBox 3">
            <a:extLst>
              <a:ext uri="{FF2B5EF4-FFF2-40B4-BE49-F238E27FC236}">
                <a16:creationId xmlns:a16="http://schemas.microsoft.com/office/drawing/2014/main" id="{8FFC889A-D7DD-7553-9294-69643F28B7AA}"/>
              </a:ext>
            </a:extLst>
          </p:cNvPr>
          <p:cNvSpPr txBox="1"/>
          <p:nvPr/>
        </p:nvSpPr>
        <p:spPr>
          <a:xfrm>
            <a:off x="130826" y="2873303"/>
            <a:ext cx="2168368" cy="830997"/>
          </a:xfrm>
          <a:prstGeom prst="rect">
            <a:avLst/>
          </a:prstGeom>
          <a:noFill/>
        </p:spPr>
        <p:txBody>
          <a:bodyPr wrap="square" rtlCol="0">
            <a:spAutoFit/>
          </a:bodyPr>
          <a:lstStyle/>
          <a:p>
            <a:pPr algn="ctr"/>
            <a:r>
              <a:rPr lang="en-GB" sz="1600" b="1" noProof="1">
                <a:solidFill>
                  <a:schemeClr val="bg1"/>
                </a:solidFill>
                <a:latin typeface="Comfortaa" pitchFamily="2" charset="0"/>
              </a:rPr>
              <a:t>Engaging eLearning modules</a:t>
            </a:r>
            <a:endParaRPr lang="en-GB" sz="1400" b="1" noProof="1">
              <a:solidFill>
                <a:schemeClr val="bg1"/>
              </a:solidFill>
              <a:latin typeface="Comfortaa Medium" pitchFamily="2" charset="0"/>
            </a:endParaRPr>
          </a:p>
        </p:txBody>
      </p:sp>
      <p:sp>
        <p:nvSpPr>
          <p:cNvPr id="5" name="Oval 4">
            <a:extLst>
              <a:ext uri="{FF2B5EF4-FFF2-40B4-BE49-F238E27FC236}">
                <a16:creationId xmlns:a16="http://schemas.microsoft.com/office/drawing/2014/main" id="{79BF9FDE-0D65-0AEC-549F-66086F8043DD}"/>
              </a:ext>
            </a:extLst>
          </p:cNvPr>
          <p:cNvSpPr/>
          <p:nvPr/>
        </p:nvSpPr>
        <p:spPr>
          <a:xfrm>
            <a:off x="3011870" y="1643322"/>
            <a:ext cx="1034820" cy="1034820"/>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noProof="1"/>
          </a:p>
        </p:txBody>
      </p:sp>
      <p:sp>
        <p:nvSpPr>
          <p:cNvPr id="6" name="TextBox 5">
            <a:extLst>
              <a:ext uri="{FF2B5EF4-FFF2-40B4-BE49-F238E27FC236}">
                <a16:creationId xmlns:a16="http://schemas.microsoft.com/office/drawing/2014/main" id="{276656F0-BD50-6742-A572-0B72D8EFD80D}"/>
              </a:ext>
            </a:extLst>
          </p:cNvPr>
          <p:cNvSpPr txBox="1"/>
          <p:nvPr/>
        </p:nvSpPr>
        <p:spPr>
          <a:xfrm>
            <a:off x="2539779" y="2892431"/>
            <a:ext cx="1997038" cy="1077218"/>
          </a:xfrm>
          <a:prstGeom prst="rect">
            <a:avLst/>
          </a:prstGeom>
          <a:noFill/>
        </p:spPr>
        <p:txBody>
          <a:bodyPr wrap="square" rtlCol="0">
            <a:spAutoFit/>
          </a:bodyPr>
          <a:lstStyle/>
          <a:p>
            <a:pPr algn="ctr"/>
            <a:r>
              <a:rPr lang="en-GB" sz="1600" b="1" noProof="1">
                <a:solidFill>
                  <a:schemeClr val="bg1"/>
                </a:solidFill>
                <a:latin typeface="Comfortaa" pitchFamily="2" charset="0"/>
              </a:rPr>
              <a:t>A multiple-choice test to consolidate your understanding</a:t>
            </a:r>
            <a:endParaRPr lang="en-GB" sz="1400" b="1" noProof="1">
              <a:solidFill>
                <a:schemeClr val="bg1"/>
              </a:solidFill>
              <a:latin typeface="Comfortaa" pitchFamily="2" charset="0"/>
            </a:endParaRPr>
          </a:p>
        </p:txBody>
      </p:sp>
      <p:sp>
        <p:nvSpPr>
          <p:cNvPr id="7" name="Oval 6">
            <a:extLst>
              <a:ext uri="{FF2B5EF4-FFF2-40B4-BE49-F238E27FC236}">
                <a16:creationId xmlns:a16="http://schemas.microsoft.com/office/drawing/2014/main" id="{74F92C2D-7CB0-8AA2-08A4-FD26F68BB8E1}"/>
              </a:ext>
            </a:extLst>
          </p:cNvPr>
          <p:cNvSpPr/>
          <p:nvPr/>
        </p:nvSpPr>
        <p:spPr>
          <a:xfrm>
            <a:off x="815131" y="1643322"/>
            <a:ext cx="1034820" cy="1034820"/>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8" name="TextBox 7">
            <a:extLst>
              <a:ext uri="{FF2B5EF4-FFF2-40B4-BE49-F238E27FC236}">
                <a16:creationId xmlns:a16="http://schemas.microsoft.com/office/drawing/2014/main" id="{13124E0F-8374-33E7-4AF6-5FC97A0B306C}"/>
              </a:ext>
            </a:extLst>
          </p:cNvPr>
          <p:cNvSpPr txBox="1"/>
          <p:nvPr/>
        </p:nvSpPr>
        <p:spPr>
          <a:xfrm>
            <a:off x="4900516" y="2907820"/>
            <a:ext cx="2184373" cy="584775"/>
          </a:xfrm>
          <a:prstGeom prst="rect">
            <a:avLst/>
          </a:prstGeom>
          <a:noFill/>
        </p:spPr>
        <p:txBody>
          <a:bodyPr wrap="square" rtlCol="0">
            <a:spAutoFit/>
          </a:bodyPr>
          <a:lstStyle/>
          <a:p>
            <a:pPr algn="ctr"/>
            <a:r>
              <a:rPr lang="en-GB" sz="1600" b="1" noProof="1">
                <a:solidFill>
                  <a:schemeClr val="bg1"/>
                </a:solidFill>
                <a:latin typeface="Comfortaa" pitchFamily="2" charset="0"/>
              </a:rPr>
              <a:t>Interactive online practical session</a:t>
            </a:r>
          </a:p>
        </p:txBody>
      </p:sp>
      <p:sp>
        <p:nvSpPr>
          <p:cNvPr id="9" name="Oval 8">
            <a:extLst>
              <a:ext uri="{FF2B5EF4-FFF2-40B4-BE49-F238E27FC236}">
                <a16:creationId xmlns:a16="http://schemas.microsoft.com/office/drawing/2014/main" id="{4B09F40A-92DC-8198-292B-A954DCAE4410}"/>
              </a:ext>
            </a:extLst>
          </p:cNvPr>
          <p:cNvSpPr/>
          <p:nvPr/>
        </p:nvSpPr>
        <p:spPr>
          <a:xfrm>
            <a:off x="10288147" y="1705708"/>
            <a:ext cx="1034820" cy="1034820"/>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noProof="1"/>
          </a:p>
        </p:txBody>
      </p:sp>
      <p:cxnSp>
        <p:nvCxnSpPr>
          <p:cNvPr id="10" name="Straight Connector 9">
            <a:extLst>
              <a:ext uri="{FF2B5EF4-FFF2-40B4-BE49-F238E27FC236}">
                <a16:creationId xmlns:a16="http://schemas.microsoft.com/office/drawing/2014/main" id="{311F7148-67D7-BE4C-1CB0-CE54FFC97961}"/>
              </a:ext>
            </a:extLst>
          </p:cNvPr>
          <p:cNvCxnSpPr>
            <a:cxnSpLocks/>
          </p:cNvCxnSpPr>
          <p:nvPr/>
        </p:nvCxnSpPr>
        <p:spPr>
          <a:xfrm>
            <a:off x="2407048" y="1705708"/>
            <a:ext cx="47725" cy="4532099"/>
          </a:xfrm>
          <a:prstGeom prst="line">
            <a:avLst/>
          </a:prstGeom>
          <a:ln w="38100">
            <a:solidFill>
              <a:schemeClr val="bg1"/>
            </a:solidFill>
            <a:prstDash val="dash"/>
          </a:ln>
        </p:spPr>
        <p:style>
          <a:lnRef idx="2">
            <a:schemeClr val="accent1"/>
          </a:lnRef>
          <a:fillRef idx="0">
            <a:schemeClr val="accent1"/>
          </a:fillRef>
          <a:effectRef idx="1">
            <a:schemeClr val="accent1"/>
          </a:effectRef>
          <a:fontRef idx="minor">
            <a:schemeClr val="tx1"/>
          </a:fontRef>
        </p:style>
      </p:cxnSp>
      <p:pic>
        <p:nvPicPr>
          <p:cNvPr id="11" name="Picture 10" descr="A white line drawing of a tooth with a check mark&#10;&#10;AI-generated content may be incorrect.">
            <a:extLst>
              <a:ext uri="{FF2B5EF4-FFF2-40B4-BE49-F238E27FC236}">
                <a16:creationId xmlns:a16="http://schemas.microsoft.com/office/drawing/2014/main" id="{BF865A4C-2718-F60D-4AE4-B35D9A16B34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31748" y="1829309"/>
            <a:ext cx="700879" cy="662846"/>
          </a:xfrm>
          <a:prstGeom prst="rect">
            <a:avLst/>
          </a:prstGeom>
        </p:spPr>
      </p:pic>
      <p:pic>
        <p:nvPicPr>
          <p:cNvPr id="12" name="Picture 11" descr="A white line on a black background&#10;&#10;AI-generated content may be incorrect.">
            <a:extLst>
              <a:ext uri="{FF2B5EF4-FFF2-40B4-BE49-F238E27FC236}">
                <a16:creationId xmlns:a16="http://schemas.microsoft.com/office/drawing/2014/main" id="{6319C6C2-DB80-DDD7-404F-36728FDFDC5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170215" y="1954711"/>
            <a:ext cx="718129" cy="412041"/>
          </a:xfrm>
          <a:prstGeom prst="rect">
            <a:avLst/>
          </a:prstGeom>
        </p:spPr>
      </p:pic>
      <p:pic>
        <p:nvPicPr>
          <p:cNvPr id="13" name="Picture 12" descr="A white line drawing of a tooth on a computer screen&#10;&#10;AI-generated content may be incorrect.">
            <a:extLst>
              <a:ext uri="{FF2B5EF4-FFF2-40B4-BE49-F238E27FC236}">
                <a16:creationId xmlns:a16="http://schemas.microsoft.com/office/drawing/2014/main" id="{B5A19EF5-0245-3F51-D4D6-713DB524363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672757" y="1920704"/>
            <a:ext cx="639893" cy="538490"/>
          </a:xfrm>
          <a:prstGeom prst="rect">
            <a:avLst/>
          </a:prstGeom>
        </p:spPr>
      </p:pic>
      <p:cxnSp>
        <p:nvCxnSpPr>
          <p:cNvPr id="14" name="Straight Connector 13">
            <a:extLst>
              <a:ext uri="{FF2B5EF4-FFF2-40B4-BE49-F238E27FC236}">
                <a16:creationId xmlns:a16="http://schemas.microsoft.com/office/drawing/2014/main" id="{8E4E5B04-7199-D72B-18CE-37CF003ABBA3}"/>
              </a:ext>
            </a:extLst>
          </p:cNvPr>
          <p:cNvCxnSpPr>
            <a:cxnSpLocks/>
          </p:cNvCxnSpPr>
          <p:nvPr/>
        </p:nvCxnSpPr>
        <p:spPr>
          <a:xfrm>
            <a:off x="4833603" y="1705708"/>
            <a:ext cx="0" cy="4485932"/>
          </a:xfrm>
          <a:prstGeom prst="line">
            <a:avLst/>
          </a:prstGeom>
          <a:ln w="38100">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7224EA87-2671-155C-1DFD-0AFBE800A5E1}"/>
              </a:ext>
            </a:extLst>
          </p:cNvPr>
          <p:cNvSpPr txBox="1"/>
          <p:nvPr/>
        </p:nvSpPr>
        <p:spPr>
          <a:xfrm>
            <a:off x="7342016" y="2953986"/>
            <a:ext cx="2162764" cy="2554545"/>
          </a:xfrm>
          <a:prstGeom prst="rect">
            <a:avLst/>
          </a:prstGeom>
          <a:noFill/>
        </p:spPr>
        <p:txBody>
          <a:bodyPr wrap="square" rtlCol="0">
            <a:spAutoFit/>
          </a:bodyPr>
          <a:lstStyle/>
          <a:p>
            <a:pPr algn="ctr"/>
            <a:r>
              <a:rPr lang="en-GB" sz="1600" b="1" noProof="1">
                <a:solidFill>
                  <a:schemeClr val="bg1"/>
                </a:solidFill>
                <a:latin typeface="Comfortaa" pitchFamily="2" charset="0"/>
              </a:rPr>
              <a:t>Completion of </a:t>
            </a:r>
            <a:br>
              <a:rPr lang="en-GB" sz="1600" b="1" noProof="1">
                <a:solidFill>
                  <a:schemeClr val="bg1"/>
                </a:solidFill>
                <a:latin typeface="Comfortaa" pitchFamily="2" charset="0"/>
              </a:rPr>
            </a:br>
            <a:r>
              <a:rPr lang="en-GB" sz="1600" b="1" noProof="1">
                <a:solidFill>
                  <a:schemeClr val="bg1"/>
                </a:solidFill>
                <a:latin typeface="Comfortaa" pitchFamily="2" charset="0"/>
              </a:rPr>
              <a:t>a portfolio comprising fluoride varnish applications for eight children </a:t>
            </a:r>
            <a:br>
              <a:rPr lang="en-GB" sz="1600" b="1" noProof="1">
                <a:solidFill>
                  <a:schemeClr val="bg1"/>
                </a:solidFill>
                <a:latin typeface="Comfortaa" pitchFamily="2" charset="0"/>
              </a:rPr>
            </a:br>
            <a:r>
              <a:rPr lang="en-GB" sz="1600" b="1" noProof="1">
                <a:solidFill>
                  <a:schemeClr val="bg1"/>
                </a:solidFill>
                <a:latin typeface="Comfortaa" pitchFamily="2" charset="0"/>
              </a:rPr>
              <a:t>and two adults, alongside five plaque index measurements</a:t>
            </a:r>
            <a:endParaRPr lang="en-GB" sz="1100" b="1" noProof="1">
              <a:solidFill>
                <a:schemeClr val="bg1"/>
              </a:solidFill>
              <a:latin typeface="Comfortaa" pitchFamily="2" charset="0"/>
            </a:endParaRPr>
          </a:p>
        </p:txBody>
      </p:sp>
      <p:sp>
        <p:nvSpPr>
          <p:cNvPr id="16" name="TextBox 15">
            <a:extLst>
              <a:ext uri="{FF2B5EF4-FFF2-40B4-BE49-F238E27FC236}">
                <a16:creationId xmlns:a16="http://schemas.microsoft.com/office/drawing/2014/main" id="{2CB52870-37EB-0349-5478-5D6ACC42E0A1}"/>
              </a:ext>
            </a:extLst>
          </p:cNvPr>
          <p:cNvSpPr txBox="1"/>
          <p:nvPr/>
        </p:nvSpPr>
        <p:spPr>
          <a:xfrm>
            <a:off x="9705147" y="2953986"/>
            <a:ext cx="2192090" cy="3293209"/>
          </a:xfrm>
          <a:prstGeom prst="rect">
            <a:avLst/>
          </a:prstGeom>
          <a:noFill/>
        </p:spPr>
        <p:txBody>
          <a:bodyPr wrap="square" rtlCol="0">
            <a:spAutoFit/>
          </a:bodyPr>
          <a:lstStyle/>
          <a:p>
            <a:pPr algn="ctr"/>
            <a:r>
              <a:rPr lang="en-GB" sz="1600" b="1" noProof="1">
                <a:solidFill>
                  <a:schemeClr val="bg1"/>
                </a:solidFill>
                <a:latin typeface="Comfortaa" pitchFamily="2" charset="0"/>
              </a:rPr>
              <a:t>Competency will be signed off by an appropriately qualified GDC registrant within your practice, ensuring confidence and compliance in delivering these essential preventative care procedures</a:t>
            </a:r>
          </a:p>
        </p:txBody>
      </p:sp>
      <p:cxnSp>
        <p:nvCxnSpPr>
          <p:cNvPr id="17" name="Straight Connector 16">
            <a:extLst>
              <a:ext uri="{FF2B5EF4-FFF2-40B4-BE49-F238E27FC236}">
                <a16:creationId xmlns:a16="http://schemas.microsoft.com/office/drawing/2014/main" id="{77CD49F4-C906-FA05-5CE5-8D8E75D47796}"/>
              </a:ext>
            </a:extLst>
          </p:cNvPr>
          <p:cNvCxnSpPr>
            <a:cxnSpLocks/>
          </p:cNvCxnSpPr>
          <p:nvPr/>
        </p:nvCxnSpPr>
        <p:spPr>
          <a:xfrm>
            <a:off x="9634384" y="1705708"/>
            <a:ext cx="34500" cy="4535755"/>
          </a:xfrm>
          <a:prstGeom prst="line">
            <a:avLst/>
          </a:prstGeom>
          <a:ln w="38100">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0799B805-CBBB-5197-E031-A09540FBDA0D}"/>
              </a:ext>
            </a:extLst>
          </p:cNvPr>
          <p:cNvCxnSpPr>
            <a:cxnSpLocks/>
          </p:cNvCxnSpPr>
          <p:nvPr/>
        </p:nvCxnSpPr>
        <p:spPr>
          <a:xfrm>
            <a:off x="7226061" y="1705708"/>
            <a:ext cx="15866" cy="4535755"/>
          </a:xfrm>
          <a:prstGeom prst="line">
            <a:avLst/>
          </a:prstGeom>
          <a:ln w="38100">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19" name="Oval 18">
            <a:extLst>
              <a:ext uri="{FF2B5EF4-FFF2-40B4-BE49-F238E27FC236}">
                <a16:creationId xmlns:a16="http://schemas.microsoft.com/office/drawing/2014/main" id="{33BEDA60-ADB9-6CD1-12E1-1E4F2C05A60C}"/>
              </a:ext>
            </a:extLst>
          </p:cNvPr>
          <p:cNvSpPr/>
          <p:nvPr/>
        </p:nvSpPr>
        <p:spPr>
          <a:xfrm>
            <a:off x="5465142" y="1670319"/>
            <a:ext cx="1034820" cy="1034820"/>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noProof="1"/>
          </a:p>
        </p:txBody>
      </p:sp>
      <p:sp>
        <p:nvSpPr>
          <p:cNvPr id="20" name="Oval 19">
            <a:extLst>
              <a:ext uri="{FF2B5EF4-FFF2-40B4-BE49-F238E27FC236}">
                <a16:creationId xmlns:a16="http://schemas.microsoft.com/office/drawing/2014/main" id="{C1CEAF7F-2062-0EEB-7EE0-CF5AAC046356}"/>
              </a:ext>
            </a:extLst>
          </p:cNvPr>
          <p:cNvSpPr/>
          <p:nvPr/>
        </p:nvSpPr>
        <p:spPr>
          <a:xfrm>
            <a:off x="7918950" y="1673887"/>
            <a:ext cx="1034820" cy="1034820"/>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noProof="1"/>
          </a:p>
        </p:txBody>
      </p:sp>
      <p:pic>
        <p:nvPicPr>
          <p:cNvPr id="21" name="Picture 20" descr="A white line drawing of a person pointing at a tooth&#10;&#10;AI-generated content may be incorrect.">
            <a:extLst>
              <a:ext uri="{FF2B5EF4-FFF2-40B4-BE49-F238E27FC236}">
                <a16:creationId xmlns:a16="http://schemas.microsoft.com/office/drawing/2014/main" id="{DE48C5DE-DBD7-CACD-052E-E4C8BEDF24B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108337" y="1895461"/>
            <a:ext cx="656045" cy="584346"/>
          </a:xfrm>
          <a:prstGeom prst="rect">
            <a:avLst/>
          </a:prstGeom>
        </p:spPr>
      </p:pic>
      <p:pic>
        <p:nvPicPr>
          <p:cNvPr id="22" name="Picture 21" descr="A black and white sign with a tooth on it&#10;&#10;AI-generated content may be incorrect.">
            <a:extLst>
              <a:ext uri="{FF2B5EF4-FFF2-40B4-BE49-F238E27FC236}">
                <a16:creationId xmlns:a16="http://schemas.microsoft.com/office/drawing/2014/main" id="{07C2334D-4C99-E02D-E4A6-820B604D0460}"/>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557846" y="1872311"/>
            <a:ext cx="495647" cy="629885"/>
          </a:xfrm>
          <a:prstGeom prst="rect">
            <a:avLst/>
          </a:prstGeom>
        </p:spPr>
      </p:pic>
    </p:spTree>
    <p:extLst>
      <p:ext uri="{BB962C8B-B14F-4D97-AF65-F5344CB8AC3E}">
        <p14:creationId xmlns:p14="http://schemas.microsoft.com/office/powerpoint/2010/main" val="7761572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a blue scrubs and a mask&#10;&#10;AI-generated content may be incorrect.">
            <a:extLst>
              <a:ext uri="{FF2B5EF4-FFF2-40B4-BE49-F238E27FC236}">
                <a16:creationId xmlns:a16="http://schemas.microsoft.com/office/drawing/2014/main" id="{8FFD9695-D298-3B06-E852-A5953EB3275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291458" y="1292352"/>
            <a:ext cx="4900542" cy="5565648"/>
          </a:xfrm>
          <a:prstGeom prst="rect">
            <a:avLst/>
          </a:prstGeom>
        </p:spPr>
      </p:pic>
      <p:sp>
        <p:nvSpPr>
          <p:cNvPr id="6" name="TextBox 5">
            <a:extLst>
              <a:ext uri="{FF2B5EF4-FFF2-40B4-BE49-F238E27FC236}">
                <a16:creationId xmlns:a16="http://schemas.microsoft.com/office/drawing/2014/main" id="{3EAABFE4-50E3-3660-A8FF-4FE94A97FD8B}"/>
              </a:ext>
            </a:extLst>
          </p:cNvPr>
          <p:cNvSpPr txBox="1"/>
          <p:nvPr/>
        </p:nvSpPr>
        <p:spPr>
          <a:xfrm>
            <a:off x="296032" y="470909"/>
            <a:ext cx="9209022" cy="892552"/>
          </a:xfrm>
          <a:prstGeom prst="rect">
            <a:avLst/>
          </a:prstGeom>
          <a:noFill/>
        </p:spPr>
        <p:txBody>
          <a:bodyPr wrap="square" rtlCol="0">
            <a:spAutoFit/>
          </a:bodyPr>
          <a:lstStyle/>
          <a:p>
            <a:r>
              <a:rPr lang="en-GB" sz="2800" b="1" noProof="1">
                <a:solidFill>
                  <a:srgbClr val="3F4041"/>
                </a:solidFill>
                <a:latin typeface="Comfortaa" pitchFamily="2" charset="0"/>
              </a:rPr>
              <a:t>Fluoride Varnish Application &amp; Plaque Indices </a:t>
            </a:r>
            <a:br>
              <a:rPr lang="en-GB" sz="3200" b="1" noProof="1">
                <a:solidFill>
                  <a:srgbClr val="3F4041"/>
                </a:solidFill>
                <a:latin typeface="Comfortaa" pitchFamily="2" charset="0"/>
              </a:rPr>
            </a:br>
            <a:r>
              <a:rPr lang="en-GB" sz="2400" b="1" noProof="1">
                <a:solidFill>
                  <a:srgbClr val="EF8E23"/>
                </a:solidFill>
                <a:latin typeface="Comfortaa" pitchFamily="2" charset="0"/>
              </a:rPr>
              <a:t>Entry Requirements</a:t>
            </a:r>
            <a:endParaRPr lang="en-GB" sz="2400" noProof="1">
              <a:solidFill>
                <a:srgbClr val="EF8E23"/>
              </a:solidFill>
              <a:latin typeface="Comfortaa Medium" pitchFamily="2" charset="0"/>
            </a:endParaRPr>
          </a:p>
        </p:txBody>
      </p:sp>
      <p:sp>
        <p:nvSpPr>
          <p:cNvPr id="7" name="Rectangle 5">
            <a:extLst>
              <a:ext uri="{FF2B5EF4-FFF2-40B4-BE49-F238E27FC236}">
                <a16:creationId xmlns:a16="http://schemas.microsoft.com/office/drawing/2014/main" id="{17FBA637-6F81-E21E-DB26-99574A1FFED4}"/>
              </a:ext>
            </a:extLst>
          </p:cNvPr>
          <p:cNvSpPr>
            <a:spLocks noChangeArrowheads="1"/>
          </p:cNvSpPr>
          <p:nvPr/>
        </p:nvSpPr>
        <p:spPr bwMode="auto">
          <a:xfrm>
            <a:off x="296032" y="2147136"/>
            <a:ext cx="7139032" cy="34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u="none" strike="noStrike" cap="none" normalizeH="0" baseline="0" dirty="0">
                <a:ln>
                  <a:noFill/>
                </a:ln>
                <a:solidFill>
                  <a:srgbClr val="3F4041"/>
                </a:solidFill>
                <a:effectLst/>
                <a:latin typeface="Comfortaa" pitchFamily="2" charset="0"/>
              </a:rPr>
              <a:t>Applicants must be </a:t>
            </a:r>
            <a:r>
              <a:rPr kumimoji="0" lang="en-US" altLang="en-US" sz="2000" b="1" u="none" strike="noStrike" cap="none" normalizeH="0" baseline="0" dirty="0">
                <a:ln>
                  <a:noFill/>
                </a:ln>
                <a:solidFill>
                  <a:srgbClr val="EF8E23"/>
                </a:solidFill>
                <a:effectLst/>
                <a:latin typeface="Comfortaa" pitchFamily="2" charset="0"/>
              </a:rPr>
              <a:t>GDC registered.</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000" b="1" dirty="0">
                <a:solidFill>
                  <a:srgbClr val="3F4041"/>
                </a:solidFill>
                <a:latin typeface="Comfortaa" pitchFamily="2" charset="0"/>
              </a:rPr>
              <a:t>Your dental practice must be willing to allow learners to apply fluoride varnish to </a:t>
            </a:r>
            <a:r>
              <a:rPr lang="en-US" altLang="en-US" sz="2000" b="1" dirty="0">
                <a:solidFill>
                  <a:srgbClr val="EF8E23"/>
                </a:solidFill>
                <a:latin typeface="Comfortaa" pitchFamily="2" charset="0"/>
              </a:rPr>
              <a:t>eight children and two adult patients, plus five plaque index measurements.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u="none" strike="noStrike" cap="none" normalizeH="0" baseline="0" dirty="0">
                <a:ln>
                  <a:noFill/>
                </a:ln>
                <a:solidFill>
                  <a:srgbClr val="3F4041"/>
                </a:solidFill>
                <a:effectLst/>
                <a:latin typeface="Comfortaa" pitchFamily="2" charset="0"/>
              </a:rPr>
              <a:t>There must also </a:t>
            </a:r>
            <a:r>
              <a:rPr lang="en-US" altLang="en-US" sz="2000" b="1" dirty="0">
                <a:solidFill>
                  <a:srgbClr val="3F4041"/>
                </a:solidFill>
                <a:latin typeface="Comfortaa" pitchFamily="2" charset="0"/>
              </a:rPr>
              <a:t>be an </a:t>
            </a:r>
            <a:r>
              <a:rPr lang="en-US" altLang="en-US" sz="2000" b="1" dirty="0">
                <a:solidFill>
                  <a:srgbClr val="EF8E23"/>
                </a:solidFill>
                <a:latin typeface="Comfortaa" pitchFamily="2" charset="0"/>
              </a:rPr>
              <a:t>appropriately qualified, and GDC-registered, professional </a:t>
            </a:r>
            <a:r>
              <a:rPr lang="en-US" altLang="en-US" sz="2000" b="1" dirty="0">
                <a:solidFill>
                  <a:srgbClr val="3F4041"/>
                </a:solidFill>
                <a:latin typeface="Comfortaa" pitchFamily="2" charset="0"/>
              </a:rPr>
              <a:t>within the practice willing to sign off your portfolio.</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b="1" dirty="0">
              <a:solidFill>
                <a:srgbClr val="3F4041"/>
              </a:solidFill>
              <a:latin typeface="Comforta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b="1" dirty="0">
              <a:solidFill>
                <a:srgbClr val="3F4041"/>
              </a:solidFill>
              <a:latin typeface="Comforta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b="1" dirty="0">
              <a:solidFill>
                <a:srgbClr val="3F4041"/>
              </a:solidFill>
              <a:latin typeface="Comforta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000" b="1" dirty="0">
                <a:solidFill>
                  <a:srgbClr val="3F4041"/>
                </a:solidFill>
                <a:latin typeface="Comfortaa" pitchFamily="2" charset="0"/>
              </a:rPr>
              <a:t> The course runs </a:t>
            </a:r>
            <a:r>
              <a:rPr lang="en-US" altLang="en-US" sz="2000" b="1" dirty="0">
                <a:solidFill>
                  <a:srgbClr val="EF8E23"/>
                </a:solidFill>
                <a:latin typeface="Comfortaa" pitchFamily="2" charset="0"/>
              </a:rPr>
              <a:t>continuously</a:t>
            </a:r>
            <a:r>
              <a:rPr lang="en-US" altLang="en-US" sz="2000" b="1" dirty="0">
                <a:solidFill>
                  <a:srgbClr val="3F4041"/>
                </a:solidFill>
                <a:latin typeface="Comfortaa" pitchFamily="2" charset="0"/>
              </a:rPr>
              <a:t> throughout the year</a:t>
            </a:r>
          </a:p>
        </p:txBody>
      </p:sp>
      <p:pic>
        <p:nvPicPr>
          <p:cNvPr id="8" name="Picture 7" descr="A blue and black logo&#10;&#10;AI-generated content may be incorrect.">
            <a:extLst>
              <a:ext uri="{FF2B5EF4-FFF2-40B4-BE49-F238E27FC236}">
                <a16:creationId xmlns:a16="http://schemas.microsoft.com/office/drawing/2014/main" id="{DBD079B5-A0E6-F026-287F-6FAACE1D99F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891348" y="368637"/>
            <a:ext cx="1818592" cy="589422"/>
          </a:xfrm>
          <a:prstGeom prst="rect">
            <a:avLst/>
          </a:prstGeom>
        </p:spPr>
      </p:pic>
      <p:sp>
        <p:nvSpPr>
          <p:cNvPr id="9" name="Rounded Rectangle 8">
            <a:extLst>
              <a:ext uri="{FF2B5EF4-FFF2-40B4-BE49-F238E27FC236}">
                <a16:creationId xmlns:a16="http://schemas.microsoft.com/office/drawing/2014/main" id="{3E5BFBF2-B9D3-0A8D-B691-FC9DB6F199C9}"/>
              </a:ext>
            </a:extLst>
          </p:cNvPr>
          <p:cNvSpPr/>
          <p:nvPr/>
        </p:nvSpPr>
        <p:spPr>
          <a:xfrm>
            <a:off x="251648" y="5245608"/>
            <a:ext cx="7084194" cy="640080"/>
          </a:xfrm>
          <a:prstGeom prst="roundRect">
            <a:avLst/>
          </a:prstGeom>
          <a:noFill/>
          <a:ln w="28575">
            <a:solidFill>
              <a:srgbClr val="EF8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276050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7183FF-3BE3-20D9-539B-A4BBF65D3447}"/>
              </a:ext>
            </a:extLst>
          </p:cNvPr>
          <p:cNvSpPr txBox="1"/>
          <p:nvPr/>
        </p:nvSpPr>
        <p:spPr>
          <a:xfrm>
            <a:off x="3106405" y="1646506"/>
            <a:ext cx="8415453" cy="2308324"/>
          </a:xfrm>
          <a:prstGeom prst="rect">
            <a:avLst/>
          </a:prstGeom>
          <a:noFill/>
        </p:spPr>
        <p:txBody>
          <a:bodyPr wrap="square" rtlCol="0">
            <a:spAutoFit/>
          </a:bodyPr>
          <a:lstStyle/>
          <a:p>
            <a:r>
              <a:rPr lang="en-GB" sz="2200" b="1" noProof="1">
                <a:solidFill>
                  <a:schemeClr val="bg1"/>
                </a:solidFill>
                <a:latin typeface="Comfortaa" pitchFamily="2" charset="0"/>
              </a:rPr>
              <a:t>Fluoride Varnish Application</a:t>
            </a:r>
          </a:p>
          <a:p>
            <a:endParaRPr lang="en-GB" sz="2000" b="1" noProof="1">
              <a:solidFill>
                <a:schemeClr val="bg1"/>
              </a:solidFill>
              <a:latin typeface="Comfortaa" pitchFamily="2" charset="0"/>
            </a:endParaRPr>
          </a:p>
          <a:p>
            <a:r>
              <a:rPr lang="en-GB" sz="2000" b="1" noProof="1">
                <a:solidFill>
                  <a:schemeClr val="bg1"/>
                </a:solidFill>
                <a:latin typeface="Comfortaa" pitchFamily="2" charset="0"/>
              </a:rPr>
              <a:t>Learn how to effectively apply fluoride varnish and understand the purpose and benefits of it in preventing dental caries by strengthening enamel. Learn when and why it is recommended, particularly for children and patients at high risk of decay.</a:t>
            </a:r>
            <a:endParaRPr lang="en-GB" b="1" noProof="1">
              <a:solidFill>
                <a:schemeClr val="bg1"/>
              </a:solidFill>
              <a:latin typeface="Comfortaa" pitchFamily="2" charset="0"/>
            </a:endParaRPr>
          </a:p>
        </p:txBody>
      </p:sp>
      <p:sp>
        <p:nvSpPr>
          <p:cNvPr id="3" name="Oval 2">
            <a:extLst>
              <a:ext uri="{FF2B5EF4-FFF2-40B4-BE49-F238E27FC236}">
                <a16:creationId xmlns:a16="http://schemas.microsoft.com/office/drawing/2014/main" id="{82BD0D3B-017D-48AC-315E-17FE1ED080DB}"/>
              </a:ext>
            </a:extLst>
          </p:cNvPr>
          <p:cNvSpPr/>
          <p:nvPr/>
        </p:nvSpPr>
        <p:spPr>
          <a:xfrm>
            <a:off x="548435" y="4150836"/>
            <a:ext cx="2205037" cy="2205037"/>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noProof="1"/>
          </a:p>
        </p:txBody>
      </p:sp>
      <p:sp>
        <p:nvSpPr>
          <p:cNvPr id="5" name="Oval 4">
            <a:extLst>
              <a:ext uri="{FF2B5EF4-FFF2-40B4-BE49-F238E27FC236}">
                <a16:creationId xmlns:a16="http://schemas.microsoft.com/office/drawing/2014/main" id="{9C11536B-E1CC-796D-6B92-8A0438F74750}"/>
              </a:ext>
            </a:extLst>
          </p:cNvPr>
          <p:cNvSpPr/>
          <p:nvPr/>
        </p:nvSpPr>
        <p:spPr>
          <a:xfrm>
            <a:off x="670142" y="1618495"/>
            <a:ext cx="2205037" cy="2205037"/>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pic>
        <p:nvPicPr>
          <p:cNvPr id="7" name="Picture 6" descr="A white text on a black background&#10;&#10;AI-generated content may be incorrect.">
            <a:extLst>
              <a:ext uri="{FF2B5EF4-FFF2-40B4-BE49-F238E27FC236}">
                <a16:creationId xmlns:a16="http://schemas.microsoft.com/office/drawing/2014/main" id="{D89B6D0B-6D62-77A0-774D-30B08142283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625398" y="325936"/>
            <a:ext cx="2231814" cy="743938"/>
          </a:xfrm>
          <a:prstGeom prst="rect">
            <a:avLst/>
          </a:prstGeom>
        </p:spPr>
      </p:pic>
      <p:pic>
        <p:nvPicPr>
          <p:cNvPr id="8" name="Picture 7" descr="A white line drawing of a tooth with a check mark&#10;&#10;AI-generated content may be incorrect.">
            <a:extLst>
              <a:ext uri="{FF2B5EF4-FFF2-40B4-BE49-F238E27FC236}">
                <a16:creationId xmlns:a16="http://schemas.microsoft.com/office/drawing/2014/main" id="{B3F1BAAA-369D-4298-7BB4-25A2FD17BAC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35797" y="4563156"/>
            <a:ext cx="1430312" cy="1352698"/>
          </a:xfrm>
          <a:prstGeom prst="rect">
            <a:avLst/>
          </a:prstGeom>
        </p:spPr>
      </p:pic>
      <p:pic>
        <p:nvPicPr>
          <p:cNvPr id="9" name="Picture 8" descr="A white line drawing of a tooth&#10;&#10;AI-generated content may be incorrect.">
            <a:extLst>
              <a:ext uri="{FF2B5EF4-FFF2-40B4-BE49-F238E27FC236}">
                <a16:creationId xmlns:a16="http://schemas.microsoft.com/office/drawing/2014/main" id="{4E6FDB58-7DC3-EE9C-491C-86C395A964F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53047" y="2015903"/>
            <a:ext cx="1439228" cy="1473495"/>
          </a:xfrm>
          <a:prstGeom prst="rect">
            <a:avLst/>
          </a:prstGeom>
        </p:spPr>
      </p:pic>
      <p:sp>
        <p:nvSpPr>
          <p:cNvPr id="10" name="TextBox 9">
            <a:extLst>
              <a:ext uri="{FF2B5EF4-FFF2-40B4-BE49-F238E27FC236}">
                <a16:creationId xmlns:a16="http://schemas.microsoft.com/office/drawing/2014/main" id="{78FC8DC6-A3B6-A703-5059-9D740CE9A06E}"/>
              </a:ext>
            </a:extLst>
          </p:cNvPr>
          <p:cNvSpPr txBox="1"/>
          <p:nvPr/>
        </p:nvSpPr>
        <p:spPr>
          <a:xfrm>
            <a:off x="328170" y="434839"/>
            <a:ext cx="9209022" cy="892552"/>
          </a:xfrm>
          <a:prstGeom prst="rect">
            <a:avLst/>
          </a:prstGeom>
          <a:noFill/>
        </p:spPr>
        <p:txBody>
          <a:bodyPr wrap="square" rtlCol="0">
            <a:spAutoFit/>
          </a:bodyPr>
          <a:lstStyle/>
          <a:p>
            <a:r>
              <a:rPr lang="en-GB" sz="2800" b="1" noProof="1">
                <a:solidFill>
                  <a:schemeClr val="bg1"/>
                </a:solidFill>
                <a:latin typeface="Comfortaa" pitchFamily="2" charset="0"/>
              </a:rPr>
              <a:t>Fluoride Varnish Application &amp; Plaque Indices </a:t>
            </a:r>
          </a:p>
          <a:p>
            <a:r>
              <a:rPr lang="en-GB" sz="2400" b="1" noProof="1">
                <a:solidFill>
                  <a:srgbClr val="E9592E"/>
                </a:solidFill>
                <a:latin typeface="Comfortaa" pitchFamily="2" charset="0"/>
              </a:rPr>
              <a:t>Learning Outcomes</a:t>
            </a:r>
            <a:endParaRPr lang="en-GB" sz="2000" b="1" noProof="1">
              <a:solidFill>
                <a:srgbClr val="E9592E"/>
              </a:solidFill>
              <a:latin typeface="Comfortaa Medium" pitchFamily="2" charset="0"/>
            </a:endParaRPr>
          </a:p>
        </p:txBody>
      </p:sp>
      <p:sp>
        <p:nvSpPr>
          <p:cNvPr id="11" name="TextBox 10">
            <a:extLst>
              <a:ext uri="{FF2B5EF4-FFF2-40B4-BE49-F238E27FC236}">
                <a16:creationId xmlns:a16="http://schemas.microsoft.com/office/drawing/2014/main" id="{B37014CF-65D4-9B1B-9140-1D4EAA9EA086}"/>
              </a:ext>
            </a:extLst>
          </p:cNvPr>
          <p:cNvSpPr txBox="1"/>
          <p:nvPr/>
        </p:nvSpPr>
        <p:spPr>
          <a:xfrm>
            <a:off x="3106404" y="4283858"/>
            <a:ext cx="8415453" cy="2000548"/>
          </a:xfrm>
          <a:prstGeom prst="rect">
            <a:avLst/>
          </a:prstGeom>
          <a:noFill/>
        </p:spPr>
        <p:txBody>
          <a:bodyPr wrap="square" rtlCol="0">
            <a:spAutoFit/>
          </a:bodyPr>
          <a:lstStyle/>
          <a:p>
            <a:r>
              <a:rPr lang="en-GB" sz="2200" b="1" noProof="1">
                <a:solidFill>
                  <a:schemeClr val="bg1"/>
                </a:solidFill>
                <a:latin typeface="Comfortaa" pitchFamily="2" charset="0"/>
              </a:rPr>
              <a:t>Measuring Plaque Indices</a:t>
            </a:r>
          </a:p>
          <a:p>
            <a:endParaRPr lang="en-GB" sz="2000" b="1" noProof="1">
              <a:solidFill>
                <a:schemeClr val="bg1"/>
              </a:solidFill>
              <a:latin typeface="Comfortaa" pitchFamily="2" charset="0"/>
            </a:endParaRPr>
          </a:p>
          <a:p>
            <a:r>
              <a:rPr lang="en-GB" sz="2000" b="1" noProof="1">
                <a:solidFill>
                  <a:schemeClr val="bg1"/>
                </a:solidFill>
                <a:latin typeface="Comfortaa" pitchFamily="2" charset="0"/>
              </a:rPr>
              <a:t>Gain the skills to measure plaque levels accurately as a tool to assess oral hygiene,  monitor the effectiveness of cleaning routines, and motivate patients toward better oral health practices.</a:t>
            </a:r>
            <a:endParaRPr lang="en-GB" b="1" noProof="1">
              <a:solidFill>
                <a:schemeClr val="bg1"/>
              </a:solidFill>
              <a:latin typeface="Comfortaa" pitchFamily="2" charset="0"/>
            </a:endParaRPr>
          </a:p>
        </p:txBody>
      </p:sp>
      <p:cxnSp>
        <p:nvCxnSpPr>
          <p:cNvPr id="13" name="Straight Connector 12">
            <a:extLst>
              <a:ext uri="{FF2B5EF4-FFF2-40B4-BE49-F238E27FC236}">
                <a16:creationId xmlns:a16="http://schemas.microsoft.com/office/drawing/2014/main" id="{EA700EC9-A12C-A43A-3B9C-5AF8D2176547}"/>
              </a:ext>
            </a:extLst>
          </p:cNvPr>
          <p:cNvCxnSpPr>
            <a:cxnSpLocks/>
          </p:cNvCxnSpPr>
          <p:nvPr/>
        </p:nvCxnSpPr>
        <p:spPr>
          <a:xfrm>
            <a:off x="3191748" y="4039775"/>
            <a:ext cx="8330109" cy="0"/>
          </a:xfrm>
          <a:prstGeom prst="line">
            <a:avLst/>
          </a:prstGeom>
          <a:ln w="28575" cap="rnd">
            <a:solidFill>
              <a:srgbClr val="E9592E"/>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21453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doing cpr on a mannequin&#10;&#10;AI-generated content may be incorrect.">
            <a:extLst>
              <a:ext uri="{FF2B5EF4-FFF2-40B4-BE49-F238E27FC236}">
                <a16:creationId xmlns:a16="http://schemas.microsoft.com/office/drawing/2014/main" id="{780E6360-7AFE-5E1F-E6E1-A8DF4E4B7763}"/>
              </a:ext>
            </a:extLst>
          </p:cNvPr>
          <p:cNvPicPr>
            <a:picLocks noChangeAspect="1"/>
          </p:cNvPicPr>
          <p:nvPr/>
        </p:nvPicPr>
        <p:blipFill>
          <a:blip r:embed="rId2"/>
          <a:stretch>
            <a:fillRect/>
          </a:stretch>
        </p:blipFill>
        <p:spPr>
          <a:xfrm>
            <a:off x="-359664" y="-1"/>
            <a:ext cx="13168812" cy="6943725"/>
          </a:xfrm>
          <a:prstGeom prst="rect">
            <a:avLst/>
          </a:prstGeom>
        </p:spPr>
      </p:pic>
      <p:sp>
        <p:nvSpPr>
          <p:cNvPr id="2" name="TextBox 1">
            <a:extLst>
              <a:ext uri="{FF2B5EF4-FFF2-40B4-BE49-F238E27FC236}">
                <a16:creationId xmlns:a16="http://schemas.microsoft.com/office/drawing/2014/main" id="{5DB5D4D3-6DA2-3339-0D50-A5435FBFEEBE}"/>
              </a:ext>
            </a:extLst>
          </p:cNvPr>
          <p:cNvSpPr txBox="1"/>
          <p:nvPr/>
        </p:nvSpPr>
        <p:spPr>
          <a:xfrm>
            <a:off x="2777317" y="2644170"/>
            <a:ext cx="6985807" cy="1569660"/>
          </a:xfrm>
          <a:prstGeom prst="rect">
            <a:avLst/>
          </a:prstGeom>
          <a:noFill/>
        </p:spPr>
        <p:txBody>
          <a:bodyPr wrap="square" rtlCol="0">
            <a:spAutoFit/>
          </a:bodyPr>
          <a:lstStyle/>
          <a:p>
            <a:pPr algn="ctr"/>
            <a:r>
              <a:rPr lang="en-GB" sz="4800" b="1" noProof="1">
                <a:solidFill>
                  <a:srgbClr val="1E2B51"/>
                </a:solidFill>
                <a:latin typeface="Comfortaa" pitchFamily="2" charset="0"/>
              </a:rPr>
              <a:t>Basic Life Support Training (CPR &amp; AED)</a:t>
            </a:r>
          </a:p>
        </p:txBody>
      </p:sp>
      <p:sp>
        <p:nvSpPr>
          <p:cNvPr id="3" name="Rounded Rectangle 2">
            <a:extLst>
              <a:ext uri="{FF2B5EF4-FFF2-40B4-BE49-F238E27FC236}">
                <a16:creationId xmlns:a16="http://schemas.microsoft.com/office/drawing/2014/main" id="{88505B47-0CEC-C80E-17A1-32339E50535B}"/>
              </a:ext>
            </a:extLst>
          </p:cNvPr>
          <p:cNvSpPr/>
          <p:nvPr/>
        </p:nvSpPr>
        <p:spPr>
          <a:xfrm>
            <a:off x="2567617" y="2491740"/>
            <a:ext cx="7195507" cy="1874520"/>
          </a:xfrm>
          <a:prstGeom prst="roundRect">
            <a:avLst/>
          </a:prstGeom>
          <a:noFill/>
          <a:ln w="38100">
            <a:solidFill>
              <a:srgbClr val="1E2B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pic>
        <p:nvPicPr>
          <p:cNvPr id="9" name="Picture 8" descr="Blue letters on a black background&#10;&#10;AI-generated content may be incorrect.">
            <a:extLst>
              <a:ext uri="{FF2B5EF4-FFF2-40B4-BE49-F238E27FC236}">
                <a16:creationId xmlns:a16="http://schemas.microsoft.com/office/drawing/2014/main" id="{673B2748-20AC-7389-6C5B-07F36C98609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80252" y="433359"/>
            <a:ext cx="2187365" cy="688686"/>
          </a:xfrm>
          <a:prstGeom prst="rect">
            <a:avLst/>
          </a:prstGeom>
        </p:spPr>
      </p:pic>
      <p:pic>
        <p:nvPicPr>
          <p:cNvPr id="10" name="Picture 9" descr="A blue and white logo&#10;&#10;AI-generated content may be incorrect.">
            <a:extLst>
              <a:ext uri="{FF2B5EF4-FFF2-40B4-BE49-F238E27FC236}">
                <a16:creationId xmlns:a16="http://schemas.microsoft.com/office/drawing/2014/main" id="{6D269F56-FBC7-03FB-F3F6-67574F4B0A1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820656" y="-458698"/>
            <a:ext cx="2371344" cy="2371344"/>
          </a:xfrm>
          <a:prstGeom prst="rect">
            <a:avLst/>
          </a:prstGeom>
        </p:spPr>
      </p:pic>
    </p:spTree>
    <p:extLst>
      <p:ext uri="{BB962C8B-B14F-4D97-AF65-F5344CB8AC3E}">
        <p14:creationId xmlns:p14="http://schemas.microsoft.com/office/powerpoint/2010/main" val="2322661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41306-C068-22E5-9298-ADF242BDE18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F21A671-AC5F-7CB3-88F2-7884D88551C2}"/>
              </a:ext>
            </a:extLst>
          </p:cNvPr>
          <p:cNvSpPr txBox="1"/>
          <p:nvPr/>
        </p:nvSpPr>
        <p:spPr>
          <a:xfrm>
            <a:off x="334788" y="1316439"/>
            <a:ext cx="9649471" cy="646331"/>
          </a:xfrm>
          <a:prstGeom prst="rect">
            <a:avLst/>
          </a:prstGeom>
          <a:noFill/>
        </p:spPr>
        <p:txBody>
          <a:bodyPr wrap="square" rtlCol="0">
            <a:spAutoFit/>
          </a:bodyPr>
          <a:lstStyle/>
          <a:p>
            <a:r>
              <a:rPr lang="en-GB" b="1" noProof="1">
                <a:solidFill>
                  <a:srgbClr val="3F4041"/>
                </a:solidFill>
                <a:latin typeface="Comfortaa" pitchFamily="2" charset="0"/>
              </a:rPr>
              <a:t>Tempdent’s team of highly skilled trainers deliver face to face CPD courses in our </a:t>
            </a:r>
            <a:r>
              <a:rPr lang="en-GB" b="1" noProof="1">
                <a:solidFill>
                  <a:srgbClr val="009FE3"/>
                </a:solidFill>
                <a:latin typeface="Comfortaa" pitchFamily="2" charset="0"/>
              </a:rPr>
              <a:t>North London </a:t>
            </a:r>
            <a:r>
              <a:rPr lang="en-GB" b="1" noProof="1">
                <a:solidFill>
                  <a:srgbClr val="3F4041"/>
                </a:solidFill>
                <a:latin typeface="Comfortaa" pitchFamily="2" charset="0"/>
              </a:rPr>
              <a:t>training centre or </a:t>
            </a:r>
            <a:r>
              <a:rPr lang="en-GB" b="1" noProof="1">
                <a:solidFill>
                  <a:srgbClr val="009FE3"/>
                </a:solidFill>
                <a:latin typeface="Comfortaa" pitchFamily="2" charset="0"/>
              </a:rPr>
              <a:t>at your workplace </a:t>
            </a:r>
            <a:r>
              <a:rPr lang="en-GB" b="1" noProof="1">
                <a:solidFill>
                  <a:srgbClr val="3F4041"/>
                </a:solidFill>
                <a:latin typeface="Comfortaa" pitchFamily="2" charset="0"/>
              </a:rPr>
              <a:t>throughout the year.</a:t>
            </a:r>
          </a:p>
        </p:txBody>
      </p:sp>
      <p:pic>
        <p:nvPicPr>
          <p:cNvPr id="3" name="Picture 2" descr="A blue and black logo&#10;&#10;AI-generated content may be incorrect.">
            <a:extLst>
              <a:ext uri="{FF2B5EF4-FFF2-40B4-BE49-F238E27FC236}">
                <a16:creationId xmlns:a16="http://schemas.microsoft.com/office/drawing/2014/main" id="{61AC2ADF-D6B2-0132-4782-29B7D76058A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891348" y="368637"/>
            <a:ext cx="1818592" cy="589422"/>
          </a:xfrm>
          <a:prstGeom prst="rect">
            <a:avLst/>
          </a:prstGeom>
        </p:spPr>
      </p:pic>
      <p:sp>
        <p:nvSpPr>
          <p:cNvPr id="4" name="TextBox 3">
            <a:extLst>
              <a:ext uri="{FF2B5EF4-FFF2-40B4-BE49-F238E27FC236}">
                <a16:creationId xmlns:a16="http://schemas.microsoft.com/office/drawing/2014/main" id="{AEA298F1-041E-9815-551A-6D1B07390AAB}"/>
              </a:ext>
            </a:extLst>
          </p:cNvPr>
          <p:cNvSpPr txBox="1"/>
          <p:nvPr/>
        </p:nvSpPr>
        <p:spPr>
          <a:xfrm>
            <a:off x="334788" y="403389"/>
            <a:ext cx="8717772" cy="584775"/>
          </a:xfrm>
          <a:prstGeom prst="rect">
            <a:avLst/>
          </a:prstGeom>
          <a:noFill/>
        </p:spPr>
        <p:txBody>
          <a:bodyPr wrap="square" rtlCol="0">
            <a:spAutoFit/>
          </a:bodyPr>
          <a:lstStyle/>
          <a:p>
            <a:pPr algn="ctr"/>
            <a:r>
              <a:rPr lang="en-GB" sz="3200" b="1" noProof="1">
                <a:solidFill>
                  <a:srgbClr val="1E2B51"/>
                </a:solidFill>
                <a:latin typeface="Comfortaa" pitchFamily="2" charset="0"/>
              </a:rPr>
              <a:t>Basic Life Support Training </a:t>
            </a:r>
            <a:r>
              <a:rPr lang="en-GB" sz="3200" b="1" noProof="1">
                <a:solidFill>
                  <a:srgbClr val="009FE3"/>
                </a:solidFill>
                <a:latin typeface="Comfortaa" pitchFamily="2" charset="0"/>
              </a:rPr>
              <a:t>(CPR &amp; AED)</a:t>
            </a:r>
          </a:p>
        </p:txBody>
      </p:sp>
      <p:pic>
        <p:nvPicPr>
          <p:cNvPr id="15" name="Picture 14" descr="A white line drawing of a person pointing at a tooth&#10;&#10;AI-generated content may be incorrect.">
            <a:extLst>
              <a:ext uri="{FF2B5EF4-FFF2-40B4-BE49-F238E27FC236}">
                <a16:creationId xmlns:a16="http://schemas.microsoft.com/office/drawing/2014/main" id="{A63F6C66-6E59-EC66-28A3-824B9A692AF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547279" y="4822017"/>
            <a:ext cx="926911" cy="825609"/>
          </a:xfrm>
          <a:prstGeom prst="rect">
            <a:avLst/>
          </a:prstGeom>
        </p:spPr>
      </p:pic>
      <p:sp>
        <p:nvSpPr>
          <p:cNvPr id="5" name="Oval 4">
            <a:extLst>
              <a:ext uri="{FF2B5EF4-FFF2-40B4-BE49-F238E27FC236}">
                <a16:creationId xmlns:a16="http://schemas.microsoft.com/office/drawing/2014/main" id="{9398C198-9E83-C34C-94BB-C5987658CCC9}"/>
              </a:ext>
            </a:extLst>
          </p:cNvPr>
          <p:cNvSpPr/>
          <p:nvPr/>
        </p:nvSpPr>
        <p:spPr>
          <a:xfrm>
            <a:off x="447851" y="2321150"/>
            <a:ext cx="1764997" cy="1756441"/>
          </a:xfrm>
          <a:prstGeom prst="ellipse">
            <a:avLst/>
          </a:prstGeom>
          <a:noFill/>
          <a:ln w="38100">
            <a:solidFill>
              <a:srgbClr val="009F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noProof="1"/>
          </a:p>
        </p:txBody>
      </p:sp>
      <p:sp>
        <p:nvSpPr>
          <p:cNvPr id="16" name="Oval 15">
            <a:extLst>
              <a:ext uri="{FF2B5EF4-FFF2-40B4-BE49-F238E27FC236}">
                <a16:creationId xmlns:a16="http://schemas.microsoft.com/office/drawing/2014/main" id="{BA198888-7A0F-155B-461F-3B97FAD37D9C}"/>
              </a:ext>
            </a:extLst>
          </p:cNvPr>
          <p:cNvSpPr/>
          <p:nvPr/>
        </p:nvSpPr>
        <p:spPr>
          <a:xfrm>
            <a:off x="447851" y="4355899"/>
            <a:ext cx="1764997" cy="1756441"/>
          </a:xfrm>
          <a:prstGeom prst="ellipse">
            <a:avLst/>
          </a:prstGeom>
          <a:noFill/>
          <a:ln w="38100">
            <a:solidFill>
              <a:srgbClr val="009F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noProof="1"/>
          </a:p>
        </p:txBody>
      </p:sp>
      <p:pic>
        <p:nvPicPr>
          <p:cNvPr id="20" name="Graphic 19" descr="Cpr outline">
            <a:extLst>
              <a:ext uri="{FF2B5EF4-FFF2-40B4-BE49-F238E27FC236}">
                <a16:creationId xmlns:a16="http://schemas.microsoft.com/office/drawing/2014/main" id="{6726E59A-3321-97C4-0F21-048BDD4618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5320" y="4553712"/>
            <a:ext cx="1225296" cy="1225296"/>
          </a:xfrm>
          <a:prstGeom prst="rect">
            <a:avLst/>
          </a:prstGeom>
        </p:spPr>
      </p:pic>
      <p:pic>
        <p:nvPicPr>
          <p:cNvPr id="22" name="Graphic 21" descr="Female Profile outline">
            <a:extLst>
              <a:ext uri="{FF2B5EF4-FFF2-40B4-BE49-F238E27FC236}">
                <a16:creationId xmlns:a16="http://schemas.microsoft.com/office/drawing/2014/main" id="{08DCD59A-5F78-34CD-EA91-6664FB8AB08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0288" y="2642616"/>
            <a:ext cx="1100328" cy="1100328"/>
          </a:xfrm>
          <a:prstGeom prst="rect">
            <a:avLst/>
          </a:prstGeom>
        </p:spPr>
      </p:pic>
      <p:sp>
        <p:nvSpPr>
          <p:cNvPr id="26" name="TextBox 25">
            <a:extLst>
              <a:ext uri="{FF2B5EF4-FFF2-40B4-BE49-F238E27FC236}">
                <a16:creationId xmlns:a16="http://schemas.microsoft.com/office/drawing/2014/main" id="{93DB99C4-FD7D-E210-AD99-9C0A15CEC5B9}"/>
              </a:ext>
            </a:extLst>
          </p:cNvPr>
          <p:cNvSpPr txBox="1"/>
          <p:nvPr/>
        </p:nvSpPr>
        <p:spPr>
          <a:xfrm>
            <a:off x="2325788" y="2323265"/>
            <a:ext cx="9418361" cy="1754326"/>
          </a:xfrm>
          <a:prstGeom prst="rect">
            <a:avLst/>
          </a:prstGeom>
          <a:noFill/>
        </p:spPr>
        <p:txBody>
          <a:bodyPr wrap="square">
            <a:spAutoFit/>
          </a:bodyPr>
          <a:lstStyle/>
          <a:p>
            <a:r>
              <a:rPr lang="en-GB" b="1" dirty="0">
                <a:solidFill>
                  <a:srgbClr val="009FE3"/>
                </a:solidFill>
                <a:latin typeface="Comfortaa" pitchFamily="2" charset="0"/>
              </a:rPr>
              <a:t>Who is this course for?</a:t>
            </a:r>
          </a:p>
          <a:p>
            <a:r>
              <a:rPr lang="en-GB" dirty="0">
                <a:solidFill>
                  <a:srgbClr val="3F4041"/>
                </a:solidFill>
                <a:latin typeface="Comfortaa" pitchFamily="2" charset="0"/>
              </a:rPr>
              <a:t>This course is designed for all members of the dental team. All candidates should be physically able to carry out the procedures covered during the training. As an essential component of dental CPD, this course is verifiable for all GDC registrants, making it a valuable opportunity for maintaining compliance and professional standards.</a:t>
            </a:r>
          </a:p>
        </p:txBody>
      </p:sp>
      <p:sp>
        <p:nvSpPr>
          <p:cNvPr id="27" name="TextBox 26">
            <a:extLst>
              <a:ext uri="{FF2B5EF4-FFF2-40B4-BE49-F238E27FC236}">
                <a16:creationId xmlns:a16="http://schemas.microsoft.com/office/drawing/2014/main" id="{D82EFAC9-FA1E-5506-D5A4-BEE28E571ECF}"/>
              </a:ext>
            </a:extLst>
          </p:cNvPr>
          <p:cNvSpPr txBox="1"/>
          <p:nvPr/>
        </p:nvSpPr>
        <p:spPr>
          <a:xfrm>
            <a:off x="2420317" y="4427696"/>
            <a:ext cx="9418361" cy="1477328"/>
          </a:xfrm>
          <a:prstGeom prst="rect">
            <a:avLst/>
          </a:prstGeom>
          <a:noFill/>
        </p:spPr>
        <p:txBody>
          <a:bodyPr wrap="square">
            <a:spAutoFit/>
          </a:bodyPr>
          <a:lstStyle/>
          <a:p>
            <a:r>
              <a:rPr lang="en-GB" b="1" dirty="0">
                <a:solidFill>
                  <a:srgbClr val="009FE3"/>
                </a:solidFill>
                <a:latin typeface="Comfortaa" pitchFamily="2" charset="0"/>
              </a:rPr>
              <a:t>What will you learn?</a:t>
            </a:r>
          </a:p>
          <a:p>
            <a:r>
              <a:rPr lang="en-GB" dirty="0">
                <a:solidFill>
                  <a:srgbClr val="3F4041"/>
                </a:solidFill>
                <a:latin typeface="Comfortaa" pitchFamily="2" charset="0"/>
              </a:rPr>
              <a:t>During this 3 hour session you will learn how to carry out cardio-pulmonary resuscitation and how to deal with a range of medical emergencies. The topic of medical emergencies is highly recommended by the GDC and at least 10 hours should be undertaken per CPD cycle.</a:t>
            </a:r>
          </a:p>
        </p:txBody>
      </p:sp>
    </p:spTree>
    <p:extLst>
      <p:ext uri="{BB962C8B-B14F-4D97-AF65-F5344CB8AC3E}">
        <p14:creationId xmlns:p14="http://schemas.microsoft.com/office/powerpoint/2010/main" val="26488181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3587C-B25E-8458-88D9-8F6C09325457}"/>
            </a:ext>
          </a:extLst>
        </p:cNvPr>
        <p:cNvGrpSpPr/>
        <p:nvPr/>
      </p:nvGrpSpPr>
      <p:grpSpPr>
        <a:xfrm>
          <a:off x="0" y="0"/>
          <a:ext cx="0" cy="0"/>
          <a:chOff x="0" y="0"/>
          <a:chExt cx="0" cy="0"/>
        </a:xfrm>
      </p:grpSpPr>
      <p:pic>
        <p:nvPicPr>
          <p:cNvPr id="3" name="Picture 2" descr="A blue and black logo&#10;&#10;AI-generated content may be incorrect.">
            <a:extLst>
              <a:ext uri="{FF2B5EF4-FFF2-40B4-BE49-F238E27FC236}">
                <a16:creationId xmlns:a16="http://schemas.microsoft.com/office/drawing/2014/main" id="{5965F916-0BD7-3310-C2E2-314D4B43308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891348" y="368637"/>
            <a:ext cx="1818592" cy="589422"/>
          </a:xfrm>
          <a:prstGeom prst="rect">
            <a:avLst/>
          </a:prstGeom>
        </p:spPr>
      </p:pic>
      <p:sp>
        <p:nvSpPr>
          <p:cNvPr id="4" name="TextBox 3">
            <a:extLst>
              <a:ext uri="{FF2B5EF4-FFF2-40B4-BE49-F238E27FC236}">
                <a16:creationId xmlns:a16="http://schemas.microsoft.com/office/drawing/2014/main" id="{DBAE2666-1FC0-261F-F7A0-76FFE4EBCD57}"/>
              </a:ext>
            </a:extLst>
          </p:cNvPr>
          <p:cNvSpPr txBox="1"/>
          <p:nvPr/>
        </p:nvSpPr>
        <p:spPr>
          <a:xfrm>
            <a:off x="334788" y="403389"/>
            <a:ext cx="8717772" cy="954107"/>
          </a:xfrm>
          <a:prstGeom prst="rect">
            <a:avLst/>
          </a:prstGeom>
          <a:noFill/>
        </p:spPr>
        <p:txBody>
          <a:bodyPr wrap="square" rtlCol="0">
            <a:spAutoFit/>
          </a:bodyPr>
          <a:lstStyle/>
          <a:p>
            <a:pPr algn="ctr"/>
            <a:r>
              <a:rPr lang="en-GB" sz="3200" b="1" noProof="1">
                <a:solidFill>
                  <a:srgbClr val="1E2B51"/>
                </a:solidFill>
                <a:latin typeface="Comfortaa" pitchFamily="2" charset="0"/>
              </a:rPr>
              <a:t>Basic Life Support Training </a:t>
            </a:r>
            <a:r>
              <a:rPr lang="en-GB" sz="3200" b="1" noProof="1">
                <a:solidFill>
                  <a:srgbClr val="009FE3"/>
                </a:solidFill>
                <a:latin typeface="Comfortaa" pitchFamily="2" charset="0"/>
              </a:rPr>
              <a:t>(CPR &amp; AED)</a:t>
            </a:r>
          </a:p>
          <a:p>
            <a:r>
              <a:rPr lang="en-GB" sz="2400" b="1" noProof="1">
                <a:solidFill>
                  <a:srgbClr val="009FE3"/>
                </a:solidFill>
                <a:latin typeface="Comfortaa" pitchFamily="2" charset="0"/>
              </a:rPr>
              <a:t>Course content</a:t>
            </a:r>
          </a:p>
        </p:txBody>
      </p:sp>
      <p:pic>
        <p:nvPicPr>
          <p:cNvPr id="15" name="Picture 14" descr="A white line drawing of a person pointing at a tooth&#10;&#10;AI-generated content may be incorrect.">
            <a:extLst>
              <a:ext uri="{FF2B5EF4-FFF2-40B4-BE49-F238E27FC236}">
                <a16:creationId xmlns:a16="http://schemas.microsoft.com/office/drawing/2014/main" id="{8623C17A-3DBD-2BF1-39CD-7BC7D097778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547279" y="4822017"/>
            <a:ext cx="926911" cy="825609"/>
          </a:xfrm>
          <a:prstGeom prst="rect">
            <a:avLst/>
          </a:prstGeom>
        </p:spPr>
      </p:pic>
      <p:sp>
        <p:nvSpPr>
          <p:cNvPr id="9" name="TextBox 8">
            <a:extLst>
              <a:ext uri="{FF2B5EF4-FFF2-40B4-BE49-F238E27FC236}">
                <a16:creationId xmlns:a16="http://schemas.microsoft.com/office/drawing/2014/main" id="{0C5E9DD5-DEB7-89BE-0F04-55A284ABE7D2}"/>
              </a:ext>
            </a:extLst>
          </p:cNvPr>
          <p:cNvSpPr txBox="1"/>
          <p:nvPr/>
        </p:nvSpPr>
        <p:spPr>
          <a:xfrm>
            <a:off x="541782" y="1819861"/>
            <a:ext cx="7303770" cy="2492990"/>
          </a:xfrm>
          <a:prstGeom prst="rect">
            <a:avLst/>
          </a:prstGeom>
          <a:noFill/>
        </p:spPr>
        <p:txBody>
          <a:bodyPr wrap="square">
            <a:spAutoFit/>
          </a:bodyPr>
          <a:lstStyle/>
          <a:p>
            <a:r>
              <a:rPr lang="en-GB" sz="1200" dirty="0">
                <a:latin typeface="Comfortaa" pitchFamily="2" charset="0"/>
              </a:rPr>
              <a:t>Emergency procedures such as Cardiopulmonary</a:t>
            </a:r>
          </a:p>
          <a:p>
            <a:endParaRPr lang="en-GB" sz="1200" dirty="0">
              <a:latin typeface="Comfortaa" pitchFamily="2" charset="0"/>
            </a:endParaRPr>
          </a:p>
          <a:p>
            <a:endParaRPr lang="en-GB" sz="1200" dirty="0">
              <a:latin typeface="Comfortaa" pitchFamily="2" charset="0"/>
            </a:endParaRPr>
          </a:p>
          <a:p>
            <a:r>
              <a:rPr lang="en-GB" sz="1200" dirty="0">
                <a:latin typeface="Comfortaa" pitchFamily="2" charset="0"/>
              </a:rPr>
              <a:t>Resuscitation (CPR)</a:t>
            </a:r>
          </a:p>
          <a:p>
            <a:endParaRPr lang="en-GB" sz="1200" dirty="0">
              <a:latin typeface="Comfortaa" pitchFamily="2" charset="0"/>
            </a:endParaRPr>
          </a:p>
          <a:p>
            <a:endParaRPr lang="en-GB" sz="1200" dirty="0">
              <a:latin typeface="Comfortaa" pitchFamily="2" charset="0"/>
            </a:endParaRPr>
          </a:p>
          <a:p>
            <a:r>
              <a:rPr lang="en-GB" sz="1200" dirty="0">
                <a:latin typeface="Comfortaa" pitchFamily="2" charset="0"/>
              </a:rPr>
              <a:t>Medical emergencies overview</a:t>
            </a:r>
          </a:p>
          <a:p>
            <a:endParaRPr lang="en-GB" sz="1200" dirty="0">
              <a:latin typeface="Comfortaa" pitchFamily="2" charset="0"/>
            </a:endParaRPr>
          </a:p>
          <a:p>
            <a:endParaRPr lang="en-GB" sz="1200" dirty="0">
              <a:latin typeface="Comfortaa" pitchFamily="2" charset="0"/>
            </a:endParaRPr>
          </a:p>
          <a:p>
            <a:r>
              <a:rPr lang="en-GB" sz="1200" dirty="0">
                <a:latin typeface="Comfortaa" pitchFamily="2" charset="0"/>
              </a:rPr>
              <a:t>Dealing with a choking patient</a:t>
            </a:r>
          </a:p>
          <a:p>
            <a:endParaRPr lang="en-GB" sz="1200" dirty="0">
              <a:latin typeface="Comfortaa" pitchFamily="2" charset="0"/>
            </a:endParaRPr>
          </a:p>
          <a:p>
            <a:endParaRPr lang="en-GB" sz="1200" dirty="0">
              <a:latin typeface="Comfortaa" pitchFamily="2" charset="0"/>
            </a:endParaRPr>
          </a:p>
          <a:p>
            <a:r>
              <a:rPr lang="en-GB" sz="1200" dirty="0">
                <a:latin typeface="Comfortaa" pitchFamily="2" charset="0"/>
              </a:rPr>
              <a:t>Dealing with an unconscious patient</a:t>
            </a:r>
          </a:p>
        </p:txBody>
      </p:sp>
      <p:sp>
        <p:nvSpPr>
          <p:cNvPr id="11" name="TextBox 10">
            <a:extLst>
              <a:ext uri="{FF2B5EF4-FFF2-40B4-BE49-F238E27FC236}">
                <a16:creationId xmlns:a16="http://schemas.microsoft.com/office/drawing/2014/main" id="{59CC1CF0-353D-5B55-9999-27BFE2C6B37C}"/>
              </a:ext>
            </a:extLst>
          </p:cNvPr>
          <p:cNvSpPr txBox="1"/>
          <p:nvPr/>
        </p:nvSpPr>
        <p:spPr>
          <a:xfrm>
            <a:off x="541782" y="4614122"/>
            <a:ext cx="6094476" cy="1938992"/>
          </a:xfrm>
          <a:prstGeom prst="rect">
            <a:avLst/>
          </a:prstGeom>
          <a:noFill/>
        </p:spPr>
        <p:txBody>
          <a:bodyPr wrap="square">
            <a:spAutoFit/>
          </a:bodyPr>
          <a:lstStyle/>
          <a:p>
            <a:r>
              <a:rPr lang="en-GB" sz="1200" dirty="0">
                <a:latin typeface="Comfortaa" pitchFamily="2" charset="0"/>
              </a:rPr>
              <a:t>Putting a patient in the recovery position</a:t>
            </a:r>
          </a:p>
          <a:p>
            <a:endParaRPr lang="en-GB" sz="1200" dirty="0">
              <a:latin typeface="Comfortaa" pitchFamily="2" charset="0"/>
            </a:endParaRPr>
          </a:p>
          <a:p>
            <a:endParaRPr lang="en-GB" sz="1200" dirty="0">
              <a:latin typeface="Comfortaa" pitchFamily="2" charset="0"/>
            </a:endParaRPr>
          </a:p>
          <a:p>
            <a:r>
              <a:rPr lang="en-GB" sz="1200" dirty="0">
                <a:latin typeface="Comfortaa" pitchFamily="2" charset="0"/>
              </a:rPr>
              <a:t>How to use an Automated External Defibrillator </a:t>
            </a:r>
          </a:p>
          <a:p>
            <a:endParaRPr lang="en-GB" sz="1200" dirty="0">
              <a:latin typeface="Comfortaa" pitchFamily="2" charset="0"/>
            </a:endParaRPr>
          </a:p>
          <a:p>
            <a:endParaRPr lang="en-GB" sz="1200" dirty="0">
              <a:latin typeface="Comfortaa" pitchFamily="2" charset="0"/>
            </a:endParaRPr>
          </a:p>
          <a:p>
            <a:r>
              <a:rPr lang="en-GB" sz="1200" dirty="0">
                <a:latin typeface="Comfortaa" pitchFamily="2" charset="0"/>
              </a:rPr>
              <a:t>Current requirements of the UK Resuscitation Council</a:t>
            </a:r>
          </a:p>
          <a:p>
            <a:endParaRPr lang="en-GB" sz="1200" dirty="0">
              <a:latin typeface="Comfortaa" pitchFamily="2" charset="0"/>
            </a:endParaRPr>
          </a:p>
          <a:p>
            <a:endParaRPr lang="en-GB" sz="1200" dirty="0">
              <a:latin typeface="Comfortaa" pitchFamily="2" charset="0"/>
            </a:endParaRPr>
          </a:p>
          <a:p>
            <a:r>
              <a:rPr lang="en-GB" sz="1200" dirty="0">
                <a:latin typeface="Comfortaa" pitchFamily="2" charset="0"/>
              </a:rPr>
              <a:t>Improving survival rates in the event of a medical emergency</a:t>
            </a:r>
          </a:p>
        </p:txBody>
      </p:sp>
      <p:sp>
        <p:nvSpPr>
          <p:cNvPr id="12" name="Rounded Rectangle 5">
            <a:extLst>
              <a:ext uri="{FF2B5EF4-FFF2-40B4-BE49-F238E27FC236}">
                <a16:creationId xmlns:a16="http://schemas.microsoft.com/office/drawing/2014/main" id="{86E4976C-D187-64C5-7178-B76521565B77}"/>
              </a:ext>
            </a:extLst>
          </p:cNvPr>
          <p:cNvSpPr/>
          <p:nvPr/>
        </p:nvSpPr>
        <p:spPr>
          <a:xfrm>
            <a:off x="541782" y="1777647"/>
            <a:ext cx="4167378" cy="372946"/>
          </a:xfrm>
          <a:prstGeom prst="roundRect">
            <a:avLst/>
          </a:prstGeom>
          <a:noFill/>
          <a:ln w="19050">
            <a:solidFill>
              <a:srgbClr val="009F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13" name="Rounded Rectangle 5">
            <a:extLst>
              <a:ext uri="{FF2B5EF4-FFF2-40B4-BE49-F238E27FC236}">
                <a16:creationId xmlns:a16="http://schemas.microsoft.com/office/drawing/2014/main" id="{167E8C6F-5579-C953-68F7-F21D306554C4}"/>
              </a:ext>
            </a:extLst>
          </p:cNvPr>
          <p:cNvSpPr/>
          <p:nvPr/>
        </p:nvSpPr>
        <p:spPr>
          <a:xfrm>
            <a:off x="526296" y="2314095"/>
            <a:ext cx="4167378" cy="372946"/>
          </a:xfrm>
          <a:prstGeom prst="roundRect">
            <a:avLst/>
          </a:prstGeom>
          <a:noFill/>
          <a:ln w="19050">
            <a:solidFill>
              <a:srgbClr val="009F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14" name="Rounded Rectangle 5">
            <a:extLst>
              <a:ext uri="{FF2B5EF4-FFF2-40B4-BE49-F238E27FC236}">
                <a16:creationId xmlns:a16="http://schemas.microsoft.com/office/drawing/2014/main" id="{3A9A9457-850B-8E4F-D92F-1B65BA04BFAE}"/>
              </a:ext>
            </a:extLst>
          </p:cNvPr>
          <p:cNvSpPr/>
          <p:nvPr/>
        </p:nvSpPr>
        <p:spPr>
          <a:xfrm>
            <a:off x="526296" y="2850543"/>
            <a:ext cx="4167378" cy="372946"/>
          </a:xfrm>
          <a:prstGeom prst="roundRect">
            <a:avLst/>
          </a:prstGeom>
          <a:noFill/>
          <a:ln w="19050">
            <a:solidFill>
              <a:srgbClr val="009F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17" name="Rounded Rectangle 5">
            <a:extLst>
              <a:ext uri="{FF2B5EF4-FFF2-40B4-BE49-F238E27FC236}">
                <a16:creationId xmlns:a16="http://schemas.microsoft.com/office/drawing/2014/main" id="{CBA77892-3ECA-8EA9-B63B-B053923A6733}"/>
              </a:ext>
            </a:extLst>
          </p:cNvPr>
          <p:cNvSpPr/>
          <p:nvPr/>
        </p:nvSpPr>
        <p:spPr>
          <a:xfrm>
            <a:off x="526296" y="3395224"/>
            <a:ext cx="4167378" cy="372946"/>
          </a:xfrm>
          <a:prstGeom prst="roundRect">
            <a:avLst/>
          </a:prstGeom>
          <a:noFill/>
          <a:ln w="19050">
            <a:solidFill>
              <a:srgbClr val="009F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18" name="Rounded Rectangle 5">
            <a:extLst>
              <a:ext uri="{FF2B5EF4-FFF2-40B4-BE49-F238E27FC236}">
                <a16:creationId xmlns:a16="http://schemas.microsoft.com/office/drawing/2014/main" id="{8ACC3E9E-6434-70E1-00CE-0D1390712153}"/>
              </a:ext>
            </a:extLst>
          </p:cNvPr>
          <p:cNvSpPr/>
          <p:nvPr/>
        </p:nvSpPr>
        <p:spPr>
          <a:xfrm>
            <a:off x="526296" y="3963385"/>
            <a:ext cx="4167378" cy="372946"/>
          </a:xfrm>
          <a:prstGeom prst="roundRect">
            <a:avLst/>
          </a:prstGeom>
          <a:noFill/>
          <a:ln w="19050">
            <a:solidFill>
              <a:srgbClr val="009F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19" name="Rounded Rectangle 5">
            <a:extLst>
              <a:ext uri="{FF2B5EF4-FFF2-40B4-BE49-F238E27FC236}">
                <a16:creationId xmlns:a16="http://schemas.microsoft.com/office/drawing/2014/main" id="{7BE61840-D7CD-1F75-B100-5BC123AD7474}"/>
              </a:ext>
            </a:extLst>
          </p:cNvPr>
          <p:cNvSpPr/>
          <p:nvPr/>
        </p:nvSpPr>
        <p:spPr>
          <a:xfrm>
            <a:off x="526296" y="4552167"/>
            <a:ext cx="4167378" cy="372946"/>
          </a:xfrm>
          <a:prstGeom prst="roundRect">
            <a:avLst/>
          </a:prstGeom>
          <a:noFill/>
          <a:ln w="19050">
            <a:solidFill>
              <a:srgbClr val="009F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21" name="Rounded Rectangle 5">
            <a:extLst>
              <a:ext uri="{FF2B5EF4-FFF2-40B4-BE49-F238E27FC236}">
                <a16:creationId xmlns:a16="http://schemas.microsoft.com/office/drawing/2014/main" id="{E087B20B-1277-BDF3-2C3B-F9609AC50B41}"/>
              </a:ext>
            </a:extLst>
          </p:cNvPr>
          <p:cNvSpPr/>
          <p:nvPr/>
        </p:nvSpPr>
        <p:spPr>
          <a:xfrm>
            <a:off x="526296" y="5119553"/>
            <a:ext cx="4182864" cy="372946"/>
          </a:xfrm>
          <a:prstGeom prst="roundRect">
            <a:avLst/>
          </a:prstGeom>
          <a:noFill/>
          <a:ln w="19050">
            <a:solidFill>
              <a:srgbClr val="009F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23" name="Rounded Rectangle 5">
            <a:extLst>
              <a:ext uri="{FF2B5EF4-FFF2-40B4-BE49-F238E27FC236}">
                <a16:creationId xmlns:a16="http://schemas.microsoft.com/office/drawing/2014/main" id="{0A836927-9F83-4059-9D19-D2C659238555}"/>
              </a:ext>
            </a:extLst>
          </p:cNvPr>
          <p:cNvSpPr/>
          <p:nvPr/>
        </p:nvSpPr>
        <p:spPr>
          <a:xfrm>
            <a:off x="526295" y="5649860"/>
            <a:ext cx="5020983" cy="372946"/>
          </a:xfrm>
          <a:prstGeom prst="roundRect">
            <a:avLst/>
          </a:prstGeom>
          <a:noFill/>
          <a:ln w="19050">
            <a:solidFill>
              <a:srgbClr val="009F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24" name="Rounded Rectangle 5">
            <a:extLst>
              <a:ext uri="{FF2B5EF4-FFF2-40B4-BE49-F238E27FC236}">
                <a16:creationId xmlns:a16="http://schemas.microsoft.com/office/drawing/2014/main" id="{AFFD360A-0571-FC56-3A7E-3EB67A7466C7}"/>
              </a:ext>
            </a:extLst>
          </p:cNvPr>
          <p:cNvSpPr/>
          <p:nvPr/>
        </p:nvSpPr>
        <p:spPr>
          <a:xfrm>
            <a:off x="526294" y="6199573"/>
            <a:ext cx="5020983" cy="372946"/>
          </a:xfrm>
          <a:prstGeom prst="roundRect">
            <a:avLst/>
          </a:prstGeom>
          <a:noFill/>
          <a:ln w="19050">
            <a:solidFill>
              <a:srgbClr val="009F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pic>
        <p:nvPicPr>
          <p:cNvPr id="28" name="Picture 27" descr="A person wearing a blue scrubs&#10;&#10;AI-generated content may be incorrect.">
            <a:extLst>
              <a:ext uri="{FF2B5EF4-FFF2-40B4-BE49-F238E27FC236}">
                <a16:creationId xmlns:a16="http://schemas.microsoft.com/office/drawing/2014/main" id="{C880354E-50B5-729E-0C55-F4E2AEE3AE2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636258" y="1860970"/>
            <a:ext cx="4997030" cy="4997030"/>
          </a:xfrm>
          <a:prstGeom prst="rect">
            <a:avLst/>
          </a:prstGeom>
        </p:spPr>
      </p:pic>
    </p:spTree>
    <p:extLst>
      <p:ext uri="{BB962C8B-B14F-4D97-AF65-F5344CB8AC3E}">
        <p14:creationId xmlns:p14="http://schemas.microsoft.com/office/powerpoint/2010/main" val="29355822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04036-FCED-06A6-E4F6-9709C1F31B68}"/>
            </a:ext>
          </a:extLst>
        </p:cNvPr>
        <p:cNvGrpSpPr/>
        <p:nvPr/>
      </p:nvGrpSpPr>
      <p:grpSpPr>
        <a:xfrm>
          <a:off x="0" y="0"/>
          <a:ext cx="0" cy="0"/>
          <a:chOff x="0" y="0"/>
          <a:chExt cx="0" cy="0"/>
        </a:xfrm>
      </p:grpSpPr>
      <p:pic>
        <p:nvPicPr>
          <p:cNvPr id="8" name="Picture 7" descr="A person with her arms crossed&#10;&#10;AI-generated content may be incorrect.">
            <a:extLst>
              <a:ext uri="{FF2B5EF4-FFF2-40B4-BE49-F238E27FC236}">
                <a16:creationId xmlns:a16="http://schemas.microsoft.com/office/drawing/2014/main" id="{F6BDAE22-A584-BE19-C90C-A6CD9EEF2F8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788750" y="394283"/>
            <a:ext cx="4475707" cy="6463717"/>
          </a:xfrm>
          <a:prstGeom prst="rect">
            <a:avLst/>
          </a:prstGeom>
        </p:spPr>
      </p:pic>
      <p:sp>
        <p:nvSpPr>
          <p:cNvPr id="2" name="TextBox 1">
            <a:extLst>
              <a:ext uri="{FF2B5EF4-FFF2-40B4-BE49-F238E27FC236}">
                <a16:creationId xmlns:a16="http://schemas.microsoft.com/office/drawing/2014/main" id="{1553B32C-A8CD-4C43-4038-E1B2DC5A0251}"/>
              </a:ext>
            </a:extLst>
          </p:cNvPr>
          <p:cNvSpPr txBox="1"/>
          <p:nvPr/>
        </p:nvSpPr>
        <p:spPr>
          <a:xfrm>
            <a:off x="2777318" y="2644170"/>
            <a:ext cx="6637362" cy="1569660"/>
          </a:xfrm>
          <a:prstGeom prst="rect">
            <a:avLst/>
          </a:prstGeom>
          <a:noFill/>
        </p:spPr>
        <p:txBody>
          <a:bodyPr wrap="square" rtlCol="0">
            <a:spAutoFit/>
          </a:bodyPr>
          <a:lstStyle/>
          <a:p>
            <a:pPr algn="ctr"/>
            <a:r>
              <a:rPr lang="en-GB" sz="4800" b="1" noProof="1">
                <a:solidFill>
                  <a:schemeClr val="bg1"/>
                </a:solidFill>
                <a:latin typeface="Comfortaa" pitchFamily="2" charset="0"/>
              </a:rPr>
              <a:t>Tempdent’s Online CPD Hub</a:t>
            </a:r>
          </a:p>
        </p:txBody>
      </p:sp>
      <p:sp>
        <p:nvSpPr>
          <p:cNvPr id="3" name="Rounded Rectangle 2">
            <a:extLst>
              <a:ext uri="{FF2B5EF4-FFF2-40B4-BE49-F238E27FC236}">
                <a16:creationId xmlns:a16="http://schemas.microsoft.com/office/drawing/2014/main" id="{153CE4C4-F56B-E1D7-F9B2-FE59ADEBB5D7}"/>
              </a:ext>
            </a:extLst>
          </p:cNvPr>
          <p:cNvSpPr/>
          <p:nvPr/>
        </p:nvSpPr>
        <p:spPr>
          <a:xfrm>
            <a:off x="2567617" y="2491740"/>
            <a:ext cx="7056765" cy="1874520"/>
          </a:xfrm>
          <a:prstGeom prst="round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pic>
        <p:nvPicPr>
          <p:cNvPr id="4" name="Picture 3" descr="A white text on a black background&#10;&#10;AI-generated content may be incorrect.">
            <a:extLst>
              <a:ext uri="{FF2B5EF4-FFF2-40B4-BE49-F238E27FC236}">
                <a16:creationId xmlns:a16="http://schemas.microsoft.com/office/drawing/2014/main" id="{B4AB9901-0F04-75DB-2C7D-D8B8C9DAA01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35803" y="325936"/>
            <a:ext cx="2231814" cy="743938"/>
          </a:xfrm>
          <a:prstGeom prst="rect">
            <a:avLst/>
          </a:prstGeom>
        </p:spPr>
      </p:pic>
      <p:pic>
        <p:nvPicPr>
          <p:cNvPr id="5" name="Picture 4" descr="A blue and white logo&#10;&#10;AI-generated content may be incorrect.">
            <a:extLst>
              <a:ext uri="{FF2B5EF4-FFF2-40B4-BE49-F238E27FC236}">
                <a16:creationId xmlns:a16="http://schemas.microsoft.com/office/drawing/2014/main" id="{1E809A84-FC09-7D21-C455-F46161BFB38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820656" y="-458698"/>
            <a:ext cx="2371344" cy="2371344"/>
          </a:xfrm>
          <a:prstGeom prst="rect">
            <a:avLst/>
          </a:prstGeom>
        </p:spPr>
      </p:pic>
    </p:spTree>
    <p:extLst>
      <p:ext uri="{BB962C8B-B14F-4D97-AF65-F5344CB8AC3E}">
        <p14:creationId xmlns:p14="http://schemas.microsoft.com/office/powerpoint/2010/main" val="4433036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2FF9F6-EC67-4DA5-9D4A-F30233FE5A1D}"/>
              </a:ext>
            </a:extLst>
          </p:cNvPr>
          <p:cNvSpPr txBox="1"/>
          <p:nvPr/>
        </p:nvSpPr>
        <p:spPr>
          <a:xfrm>
            <a:off x="334788" y="1727919"/>
            <a:ext cx="9649471" cy="2031325"/>
          </a:xfrm>
          <a:prstGeom prst="rect">
            <a:avLst/>
          </a:prstGeom>
          <a:noFill/>
        </p:spPr>
        <p:txBody>
          <a:bodyPr wrap="square" rtlCol="0">
            <a:spAutoFit/>
          </a:bodyPr>
          <a:lstStyle/>
          <a:p>
            <a:r>
              <a:rPr lang="en-GB" b="1" noProof="1">
                <a:solidFill>
                  <a:srgbClr val="3F4041"/>
                </a:solidFill>
                <a:latin typeface="Comfortaa" pitchFamily="2" charset="0"/>
              </a:rPr>
              <a:t>Tempdent’s CPD Hub is an intuitive platform designed to make your </a:t>
            </a:r>
            <a:r>
              <a:rPr lang="en-GB" b="1" noProof="1">
                <a:solidFill>
                  <a:srgbClr val="9AC320"/>
                </a:solidFill>
                <a:latin typeface="Comfortaa" pitchFamily="2" charset="0"/>
              </a:rPr>
              <a:t>team’s professional development easier, smarter, and more personalised </a:t>
            </a:r>
            <a:r>
              <a:rPr lang="en-GB" b="1" noProof="1">
                <a:solidFill>
                  <a:srgbClr val="3F4041"/>
                </a:solidFill>
                <a:latin typeface="Comfortaa" pitchFamily="2" charset="0"/>
              </a:rPr>
              <a:t>than ever before. </a:t>
            </a:r>
          </a:p>
          <a:p>
            <a:endParaRPr lang="en-GB" b="1" noProof="1">
              <a:solidFill>
                <a:srgbClr val="3F4041"/>
              </a:solidFill>
              <a:latin typeface="Comfortaa" pitchFamily="2" charset="0"/>
            </a:endParaRPr>
          </a:p>
          <a:p>
            <a:r>
              <a:rPr lang="en-GB" b="1" noProof="1">
                <a:solidFill>
                  <a:srgbClr val="3F4041"/>
                </a:solidFill>
                <a:latin typeface="Comfortaa" pitchFamily="2" charset="0"/>
              </a:rPr>
              <a:t>With over 150+ hours of high-quality dental CPD modules, automated personal development plans and advanced tracking and reporting features, the CPD Hub is built to support dental professionals at every stage of their career.</a:t>
            </a:r>
          </a:p>
        </p:txBody>
      </p:sp>
      <p:pic>
        <p:nvPicPr>
          <p:cNvPr id="3" name="Picture 2" descr="A blue and black logo&#10;&#10;AI-generated content may be incorrect.">
            <a:extLst>
              <a:ext uri="{FF2B5EF4-FFF2-40B4-BE49-F238E27FC236}">
                <a16:creationId xmlns:a16="http://schemas.microsoft.com/office/drawing/2014/main" id="{70044FBF-403A-CA05-781B-03784151D30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891348" y="368637"/>
            <a:ext cx="1818592" cy="589422"/>
          </a:xfrm>
          <a:prstGeom prst="rect">
            <a:avLst/>
          </a:prstGeom>
        </p:spPr>
      </p:pic>
      <p:sp>
        <p:nvSpPr>
          <p:cNvPr id="4" name="TextBox 3">
            <a:extLst>
              <a:ext uri="{FF2B5EF4-FFF2-40B4-BE49-F238E27FC236}">
                <a16:creationId xmlns:a16="http://schemas.microsoft.com/office/drawing/2014/main" id="{D1F1A408-E4B9-2930-6854-A38CB0A3AA55}"/>
              </a:ext>
            </a:extLst>
          </p:cNvPr>
          <p:cNvSpPr txBox="1"/>
          <p:nvPr/>
        </p:nvSpPr>
        <p:spPr>
          <a:xfrm>
            <a:off x="334788" y="403389"/>
            <a:ext cx="8044567" cy="1077218"/>
          </a:xfrm>
          <a:prstGeom prst="rect">
            <a:avLst/>
          </a:prstGeom>
          <a:noFill/>
        </p:spPr>
        <p:txBody>
          <a:bodyPr wrap="square" rtlCol="0">
            <a:spAutoFit/>
          </a:bodyPr>
          <a:lstStyle/>
          <a:p>
            <a:r>
              <a:rPr lang="en-GB" sz="3200" b="1" noProof="1">
                <a:solidFill>
                  <a:srgbClr val="3F4041"/>
                </a:solidFill>
                <a:latin typeface="Comfortaa" pitchFamily="2" charset="0"/>
              </a:rPr>
              <a:t>Smarter, simpler, more </a:t>
            </a:r>
            <a:r>
              <a:rPr lang="en-GB" sz="3200" b="1" noProof="1">
                <a:solidFill>
                  <a:srgbClr val="9AC320"/>
                </a:solidFill>
                <a:latin typeface="Comfortaa" pitchFamily="2" charset="0"/>
              </a:rPr>
              <a:t>personalised</a:t>
            </a:r>
          </a:p>
          <a:p>
            <a:r>
              <a:rPr lang="en-GB" sz="3200" b="1" noProof="1">
                <a:solidFill>
                  <a:srgbClr val="3F4041"/>
                </a:solidFill>
                <a:latin typeface="Comfortaa" pitchFamily="2" charset="0"/>
              </a:rPr>
              <a:t>learning</a:t>
            </a:r>
            <a:endParaRPr lang="en-GB" sz="2800" b="1" noProof="1">
              <a:solidFill>
                <a:srgbClr val="EF8E23"/>
              </a:solidFill>
              <a:latin typeface="Comfortaa Medium" pitchFamily="2" charset="0"/>
            </a:endParaRPr>
          </a:p>
        </p:txBody>
      </p:sp>
      <p:pic>
        <p:nvPicPr>
          <p:cNvPr id="7" name="Picture 6" descr="A blue and green circles&#10;&#10;AI-generated content may be incorrect.">
            <a:extLst>
              <a:ext uri="{FF2B5EF4-FFF2-40B4-BE49-F238E27FC236}">
                <a16:creationId xmlns:a16="http://schemas.microsoft.com/office/drawing/2014/main" id="{05DA1328-1F40-0D04-F383-3F4AB5F7F76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07308" y="3722173"/>
            <a:ext cx="10577384" cy="2978166"/>
          </a:xfrm>
          <a:prstGeom prst="rect">
            <a:avLst/>
          </a:prstGeom>
        </p:spPr>
      </p:pic>
      <p:sp>
        <p:nvSpPr>
          <p:cNvPr id="8" name="TextBox 7">
            <a:extLst>
              <a:ext uri="{FF2B5EF4-FFF2-40B4-BE49-F238E27FC236}">
                <a16:creationId xmlns:a16="http://schemas.microsoft.com/office/drawing/2014/main" id="{9A413A33-59D5-07C8-8693-D98D5DE43286}"/>
              </a:ext>
            </a:extLst>
          </p:cNvPr>
          <p:cNvSpPr txBox="1"/>
          <p:nvPr/>
        </p:nvSpPr>
        <p:spPr>
          <a:xfrm>
            <a:off x="807308" y="3986656"/>
            <a:ext cx="2236573" cy="523220"/>
          </a:xfrm>
          <a:prstGeom prst="rect">
            <a:avLst/>
          </a:prstGeom>
          <a:noFill/>
        </p:spPr>
        <p:txBody>
          <a:bodyPr wrap="square" rtlCol="0">
            <a:spAutoFit/>
          </a:bodyPr>
          <a:lstStyle/>
          <a:p>
            <a:pPr algn="ctr"/>
            <a:r>
              <a:rPr lang="en-GB" sz="1400" b="1" noProof="1">
                <a:solidFill>
                  <a:srgbClr val="3F4041"/>
                </a:solidFill>
                <a:latin typeface="Comfortaa" pitchFamily="2" charset="0"/>
              </a:rPr>
              <a:t>Personalised </a:t>
            </a:r>
            <a:br>
              <a:rPr lang="en-GB" sz="1400" b="1" noProof="1">
                <a:solidFill>
                  <a:srgbClr val="3F4041"/>
                </a:solidFill>
                <a:latin typeface="Comfortaa" pitchFamily="2" charset="0"/>
              </a:rPr>
            </a:br>
            <a:r>
              <a:rPr lang="en-GB" sz="1400" b="1" noProof="1">
                <a:solidFill>
                  <a:srgbClr val="3F4041"/>
                </a:solidFill>
                <a:latin typeface="Comfortaa" pitchFamily="2" charset="0"/>
              </a:rPr>
              <a:t>learning</a:t>
            </a:r>
          </a:p>
        </p:txBody>
      </p:sp>
      <p:sp>
        <p:nvSpPr>
          <p:cNvPr id="9" name="TextBox 8">
            <a:extLst>
              <a:ext uri="{FF2B5EF4-FFF2-40B4-BE49-F238E27FC236}">
                <a16:creationId xmlns:a16="http://schemas.microsoft.com/office/drawing/2014/main" id="{D51094C7-A15D-752E-FD3E-4D0BEEFC4CFF}"/>
              </a:ext>
            </a:extLst>
          </p:cNvPr>
          <p:cNvSpPr txBox="1"/>
          <p:nvPr/>
        </p:nvSpPr>
        <p:spPr>
          <a:xfrm>
            <a:off x="2837935" y="6006013"/>
            <a:ext cx="2236573" cy="523220"/>
          </a:xfrm>
          <a:prstGeom prst="rect">
            <a:avLst/>
          </a:prstGeom>
          <a:noFill/>
        </p:spPr>
        <p:txBody>
          <a:bodyPr wrap="square" rtlCol="0">
            <a:spAutoFit/>
          </a:bodyPr>
          <a:lstStyle/>
          <a:p>
            <a:pPr algn="ctr"/>
            <a:r>
              <a:rPr lang="en-GB" sz="1400" b="1" noProof="1">
                <a:solidFill>
                  <a:srgbClr val="3F4041"/>
                </a:solidFill>
                <a:latin typeface="Comfortaa" pitchFamily="2" charset="0"/>
              </a:rPr>
              <a:t>Smart course recommendations</a:t>
            </a:r>
          </a:p>
        </p:txBody>
      </p:sp>
      <p:sp>
        <p:nvSpPr>
          <p:cNvPr id="10" name="TextBox 9">
            <a:extLst>
              <a:ext uri="{FF2B5EF4-FFF2-40B4-BE49-F238E27FC236}">
                <a16:creationId xmlns:a16="http://schemas.microsoft.com/office/drawing/2014/main" id="{0756E989-17EC-3052-7DF7-74FAB5D46023}"/>
              </a:ext>
            </a:extLst>
          </p:cNvPr>
          <p:cNvSpPr txBox="1"/>
          <p:nvPr/>
        </p:nvSpPr>
        <p:spPr>
          <a:xfrm>
            <a:off x="4870621" y="3961942"/>
            <a:ext cx="2236573" cy="523220"/>
          </a:xfrm>
          <a:prstGeom prst="rect">
            <a:avLst/>
          </a:prstGeom>
          <a:noFill/>
        </p:spPr>
        <p:txBody>
          <a:bodyPr wrap="square" rtlCol="0">
            <a:spAutoFit/>
          </a:bodyPr>
          <a:lstStyle/>
          <a:p>
            <a:pPr algn="ctr"/>
            <a:r>
              <a:rPr lang="en-GB" sz="1400" b="1" noProof="1">
                <a:solidFill>
                  <a:srgbClr val="3F4041"/>
                </a:solidFill>
                <a:latin typeface="Comfortaa" pitchFamily="2" charset="0"/>
              </a:rPr>
              <a:t>Live progress tracking</a:t>
            </a:r>
          </a:p>
        </p:txBody>
      </p:sp>
      <p:sp>
        <p:nvSpPr>
          <p:cNvPr id="11" name="TextBox 10">
            <a:extLst>
              <a:ext uri="{FF2B5EF4-FFF2-40B4-BE49-F238E27FC236}">
                <a16:creationId xmlns:a16="http://schemas.microsoft.com/office/drawing/2014/main" id="{823B9AE9-6FF0-B09A-7995-E866643BD0FA}"/>
              </a:ext>
            </a:extLst>
          </p:cNvPr>
          <p:cNvSpPr txBox="1"/>
          <p:nvPr/>
        </p:nvSpPr>
        <p:spPr>
          <a:xfrm>
            <a:off x="6944497" y="6006013"/>
            <a:ext cx="2236573" cy="523220"/>
          </a:xfrm>
          <a:prstGeom prst="rect">
            <a:avLst/>
          </a:prstGeom>
          <a:noFill/>
        </p:spPr>
        <p:txBody>
          <a:bodyPr wrap="square" rtlCol="0">
            <a:spAutoFit/>
          </a:bodyPr>
          <a:lstStyle/>
          <a:p>
            <a:pPr algn="ctr"/>
            <a:r>
              <a:rPr lang="en-GB" sz="1400" b="1" noProof="1">
                <a:solidFill>
                  <a:srgbClr val="3F4041"/>
                </a:solidFill>
                <a:latin typeface="Comfortaa" pitchFamily="2" charset="0"/>
              </a:rPr>
              <a:t>One-click PDP download</a:t>
            </a:r>
          </a:p>
        </p:txBody>
      </p:sp>
      <p:sp>
        <p:nvSpPr>
          <p:cNvPr id="12" name="TextBox 11">
            <a:extLst>
              <a:ext uri="{FF2B5EF4-FFF2-40B4-BE49-F238E27FC236}">
                <a16:creationId xmlns:a16="http://schemas.microsoft.com/office/drawing/2014/main" id="{C2B77128-76EE-E98C-0B3F-6A642701BD35}"/>
              </a:ext>
            </a:extLst>
          </p:cNvPr>
          <p:cNvSpPr txBox="1"/>
          <p:nvPr/>
        </p:nvSpPr>
        <p:spPr>
          <a:xfrm>
            <a:off x="8943203" y="3961942"/>
            <a:ext cx="2236573" cy="523220"/>
          </a:xfrm>
          <a:prstGeom prst="rect">
            <a:avLst/>
          </a:prstGeom>
          <a:noFill/>
        </p:spPr>
        <p:txBody>
          <a:bodyPr wrap="square" rtlCol="0">
            <a:spAutoFit/>
          </a:bodyPr>
          <a:lstStyle/>
          <a:p>
            <a:pPr algn="ctr"/>
            <a:r>
              <a:rPr lang="en-GB" sz="1400" b="1" noProof="1">
                <a:solidFill>
                  <a:srgbClr val="3F4041"/>
                </a:solidFill>
                <a:latin typeface="Comfortaa" pitchFamily="2" charset="0"/>
              </a:rPr>
              <a:t>Integration of external CPD</a:t>
            </a:r>
          </a:p>
        </p:txBody>
      </p:sp>
      <p:pic>
        <p:nvPicPr>
          <p:cNvPr id="13" name="Picture 12" descr="A black and white icon of a paper&#10;&#10;AI-generated content may be incorrect.">
            <a:extLst>
              <a:ext uri="{FF2B5EF4-FFF2-40B4-BE49-F238E27FC236}">
                <a16:creationId xmlns:a16="http://schemas.microsoft.com/office/drawing/2014/main" id="{BB0C67BA-C5F4-A694-7BCA-D0D872B3807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589351" y="4779687"/>
            <a:ext cx="772782" cy="987019"/>
          </a:xfrm>
          <a:prstGeom prst="rect">
            <a:avLst/>
          </a:prstGeom>
        </p:spPr>
      </p:pic>
      <p:pic>
        <p:nvPicPr>
          <p:cNvPr id="14" name="Picture 13" descr="A white line drawing of a tooth on a computer screen&#10;&#10;AI-generated content may be incorrect.">
            <a:extLst>
              <a:ext uri="{FF2B5EF4-FFF2-40B4-BE49-F238E27FC236}">
                <a16:creationId xmlns:a16="http://schemas.microsoft.com/office/drawing/2014/main" id="{CBD17487-5BE6-D870-A146-EF6EF06261D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604480" y="4855245"/>
            <a:ext cx="926911" cy="780024"/>
          </a:xfrm>
          <a:prstGeom prst="rect">
            <a:avLst/>
          </a:prstGeom>
        </p:spPr>
      </p:pic>
      <p:pic>
        <p:nvPicPr>
          <p:cNvPr id="15" name="Picture 14" descr="A white line drawing of a person pointing at a tooth&#10;&#10;AI-generated content may be incorrect.">
            <a:extLst>
              <a:ext uri="{FF2B5EF4-FFF2-40B4-BE49-F238E27FC236}">
                <a16:creationId xmlns:a16="http://schemas.microsoft.com/office/drawing/2014/main" id="{85CDC546-1346-407A-355F-245ED2F4941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547279" y="4822017"/>
            <a:ext cx="926911" cy="825609"/>
          </a:xfrm>
          <a:prstGeom prst="rect">
            <a:avLst/>
          </a:prstGeom>
        </p:spPr>
      </p:pic>
      <p:pic>
        <p:nvPicPr>
          <p:cNvPr id="17" name="Picture 16" descr="A white line drawing of a tooth and a check mark&#10;&#10;AI-generated content may be incorrect.">
            <a:extLst>
              <a:ext uri="{FF2B5EF4-FFF2-40B4-BE49-F238E27FC236}">
                <a16:creationId xmlns:a16="http://schemas.microsoft.com/office/drawing/2014/main" id="{FDC99815-6C78-69AC-2254-13BFF8CEB0E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517645" y="4848925"/>
            <a:ext cx="926911" cy="749633"/>
          </a:xfrm>
          <a:prstGeom prst="rect">
            <a:avLst/>
          </a:prstGeom>
        </p:spPr>
      </p:pic>
      <p:pic>
        <p:nvPicPr>
          <p:cNvPr id="18" name="Picture 17" descr="A white line drawing of a tooth with a heart in a speech bubble&#10;&#10;AI-generated content may be incorrect.">
            <a:extLst>
              <a:ext uri="{FF2B5EF4-FFF2-40B4-BE49-F238E27FC236}">
                <a16:creationId xmlns:a16="http://schemas.microsoft.com/office/drawing/2014/main" id="{65853F8C-5433-DA96-6B20-AC6CDDE8F0AF}"/>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523224" y="4779687"/>
            <a:ext cx="929178" cy="908867"/>
          </a:xfrm>
          <a:prstGeom prst="rect">
            <a:avLst/>
          </a:prstGeom>
        </p:spPr>
      </p:pic>
    </p:spTree>
    <p:extLst>
      <p:ext uri="{BB962C8B-B14F-4D97-AF65-F5344CB8AC3E}">
        <p14:creationId xmlns:p14="http://schemas.microsoft.com/office/powerpoint/2010/main" val="340382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ith a blue collar on her neck&#10;&#10;AI-generated content may be incorrect.">
            <a:extLst>
              <a:ext uri="{FF2B5EF4-FFF2-40B4-BE49-F238E27FC236}">
                <a16:creationId xmlns:a16="http://schemas.microsoft.com/office/drawing/2014/main" id="{35BC77E9-3C64-BB97-8D51-A3C31B83964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673544" y="995680"/>
            <a:ext cx="4826109" cy="5843271"/>
          </a:xfrm>
          <a:prstGeom prst="rect">
            <a:avLst/>
          </a:prstGeom>
        </p:spPr>
      </p:pic>
      <p:sp>
        <p:nvSpPr>
          <p:cNvPr id="12" name="TextBox 11">
            <a:extLst>
              <a:ext uri="{FF2B5EF4-FFF2-40B4-BE49-F238E27FC236}">
                <a16:creationId xmlns:a16="http://schemas.microsoft.com/office/drawing/2014/main" id="{CAED2BFA-3795-2CEF-1CA2-DE72F469EE7D}"/>
              </a:ext>
            </a:extLst>
          </p:cNvPr>
          <p:cNvSpPr txBox="1"/>
          <p:nvPr/>
        </p:nvSpPr>
        <p:spPr>
          <a:xfrm>
            <a:off x="8781007" y="4687056"/>
            <a:ext cx="2182351" cy="369332"/>
          </a:xfrm>
          <a:prstGeom prst="rect">
            <a:avLst/>
          </a:prstGeom>
          <a:noFill/>
        </p:spPr>
        <p:txBody>
          <a:bodyPr wrap="square" rtlCol="0">
            <a:spAutoFit/>
          </a:bodyPr>
          <a:lstStyle/>
          <a:p>
            <a:r>
              <a:rPr lang="en-GB" b="1" noProof="1">
                <a:solidFill>
                  <a:schemeClr val="bg1"/>
                </a:solidFill>
                <a:latin typeface="Comfortaa" pitchFamily="2" charset="0"/>
              </a:rPr>
              <a:t>Tailored training</a:t>
            </a:r>
          </a:p>
        </p:txBody>
      </p:sp>
      <p:pic>
        <p:nvPicPr>
          <p:cNvPr id="2" name="Picture 1" descr="A white text on a black background&#10;&#10;AI-generated content may be incorrect.">
            <a:extLst>
              <a:ext uri="{FF2B5EF4-FFF2-40B4-BE49-F238E27FC236}">
                <a16:creationId xmlns:a16="http://schemas.microsoft.com/office/drawing/2014/main" id="{88D6E38C-0FE2-6886-5DDF-481D4B70E5B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625398" y="325936"/>
            <a:ext cx="2231814" cy="743938"/>
          </a:xfrm>
          <a:prstGeom prst="rect">
            <a:avLst/>
          </a:prstGeom>
        </p:spPr>
      </p:pic>
      <p:sp>
        <p:nvSpPr>
          <p:cNvPr id="3" name="TextBox 2">
            <a:extLst>
              <a:ext uri="{FF2B5EF4-FFF2-40B4-BE49-F238E27FC236}">
                <a16:creationId xmlns:a16="http://schemas.microsoft.com/office/drawing/2014/main" id="{736F651C-D07C-CFA6-E3FD-0EF7C579E329}"/>
              </a:ext>
            </a:extLst>
          </p:cNvPr>
          <p:cNvSpPr txBox="1"/>
          <p:nvPr/>
        </p:nvSpPr>
        <p:spPr>
          <a:xfrm>
            <a:off x="317779" y="354575"/>
            <a:ext cx="8044567" cy="1077218"/>
          </a:xfrm>
          <a:prstGeom prst="rect">
            <a:avLst/>
          </a:prstGeom>
          <a:noFill/>
        </p:spPr>
        <p:txBody>
          <a:bodyPr wrap="square" rtlCol="0">
            <a:spAutoFit/>
          </a:bodyPr>
          <a:lstStyle/>
          <a:p>
            <a:r>
              <a:rPr lang="en-GB" sz="3200" b="1" noProof="1">
                <a:solidFill>
                  <a:schemeClr val="bg1"/>
                </a:solidFill>
                <a:latin typeface="Comfortaa" pitchFamily="2" charset="0"/>
              </a:rPr>
              <a:t>Benefits of hiring an apprentice </a:t>
            </a:r>
            <a:br>
              <a:rPr lang="en-GB" sz="3200" b="1" noProof="1">
                <a:solidFill>
                  <a:schemeClr val="bg1"/>
                </a:solidFill>
                <a:latin typeface="Comfortaa" pitchFamily="2" charset="0"/>
              </a:rPr>
            </a:br>
            <a:r>
              <a:rPr lang="en-GB" sz="3200" b="1" noProof="1">
                <a:solidFill>
                  <a:schemeClr val="bg1"/>
                </a:solidFill>
                <a:latin typeface="Comfortaa" pitchFamily="2" charset="0"/>
              </a:rPr>
              <a:t>in your dental practice</a:t>
            </a:r>
          </a:p>
        </p:txBody>
      </p:sp>
      <p:sp>
        <p:nvSpPr>
          <p:cNvPr id="8" name="TextBox 7">
            <a:extLst>
              <a:ext uri="{FF2B5EF4-FFF2-40B4-BE49-F238E27FC236}">
                <a16:creationId xmlns:a16="http://schemas.microsoft.com/office/drawing/2014/main" id="{EE400E01-DC13-6517-7604-BE4C91BE6F4F}"/>
              </a:ext>
            </a:extLst>
          </p:cNvPr>
          <p:cNvSpPr txBox="1"/>
          <p:nvPr/>
        </p:nvSpPr>
        <p:spPr>
          <a:xfrm>
            <a:off x="9171280" y="3544712"/>
            <a:ext cx="2600324" cy="369332"/>
          </a:xfrm>
          <a:prstGeom prst="rect">
            <a:avLst/>
          </a:prstGeom>
          <a:noFill/>
        </p:spPr>
        <p:txBody>
          <a:bodyPr wrap="square" rtlCol="0">
            <a:spAutoFit/>
          </a:bodyPr>
          <a:lstStyle/>
          <a:p>
            <a:r>
              <a:rPr lang="en-GB" b="1" noProof="1">
                <a:solidFill>
                  <a:schemeClr val="bg1"/>
                </a:solidFill>
                <a:latin typeface="Comfortaa" pitchFamily="2" charset="0"/>
              </a:rPr>
              <a:t>Financial incentives</a:t>
            </a:r>
          </a:p>
        </p:txBody>
      </p:sp>
      <p:sp>
        <p:nvSpPr>
          <p:cNvPr id="10" name="TextBox 9">
            <a:extLst>
              <a:ext uri="{FF2B5EF4-FFF2-40B4-BE49-F238E27FC236}">
                <a16:creationId xmlns:a16="http://schemas.microsoft.com/office/drawing/2014/main" id="{BA6A2FBD-B680-84CA-A85C-27738783541E}"/>
              </a:ext>
            </a:extLst>
          </p:cNvPr>
          <p:cNvSpPr txBox="1"/>
          <p:nvPr/>
        </p:nvSpPr>
        <p:spPr>
          <a:xfrm>
            <a:off x="8942680" y="2394899"/>
            <a:ext cx="2828924" cy="369332"/>
          </a:xfrm>
          <a:prstGeom prst="rect">
            <a:avLst/>
          </a:prstGeom>
          <a:noFill/>
        </p:spPr>
        <p:txBody>
          <a:bodyPr wrap="square" rtlCol="0">
            <a:spAutoFit/>
          </a:bodyPr>
          <a:lstStyle/>
          <a:p>
            <a:r>
              <a:rPr lang="en-GB" b="1" noProof="1">
                <a:solidFill>
                  <a:schemeClr val="bg1"/>
                </a:solidFill>
                <a:latin typeface="Comfortaa" pitchFamily="2" charset="0"/>
              </a:rPr>
              <a:t>Cost-effective staffing</a:t>
            </a:r>
          </a:p>
        </p:txBody>
      </p:sp>
      <p:sp>
        <p:nvSpPr>
          <p:cNvPr id="14" name="TextBox 13">
            <a:extLst>
              <a:ext uri="{FF2B5EF4-FFF2-40B4-BE49-F238E27FC236}">
                <a16:creationId xmlns:a16="http://schemas.microsoft.com/office/drawing/2014/main" id="{F8BFDE5C-3E69-CECE-5681-9F709525E765}"/>
              </a:ext>
            </a:extLst>
          </p:cNvPr>
          <p:cNvSpPr txBox="1"/>
          <p:nvPr/>
        </p:nvSpPr>
        <p:spPr>
          <a:xfrm>
            <a:off x="1499986" y="2180925"/>
            <a:ext cx="3076576" cy="369332"/>
          </a:xfrm>
          <a:prstGeom prst="rect">
            <a:avLst/>
          </a:prstGeom>
          <a:noFill/>
        </p:spPr>
        <p:txBody>
          <a:bodyPr wrap="square" rtlCol="0">
            <a:spAutoFit/>
          </a:bodyPr>
          <a:lstStyle/>
          <a:p>
            <a:r>
              <a:rPr lang="en-GB" b="1" noProof="1">
                <a:solidFill>
                  <a:schemeClr val="bg1"/>
                </a:solidFill>
                <a:latin typeface="Comfortaa" pitchFamily="2" charset="0"/>
              </a:rPr>
              <a:t>Improved staff retention</a:t>
            </a:r>
          </a:p>
        </p:txBody>
      </p:sp>
      <p:sp>
        <p:nvSpPr>
          <p:cNvPr id="16" name="TextBox 15">
            <a:extLst>
              <a:ext uri="{FF2B5EF4-FFF2-40B4-BE49-F238E27FC236}">
                <a16:creationId xmlns:a16="http://schemas.microsoft.com/office/drawing/2014/main" id="{4D43C4C0-2D90-6814-3D9B-87B8407C0FA5}"/>
              </a:ext>
            </a:extLst>
          </p:cNvPr>
          <p:cNvSpPr txBox="1"/>
          <p:nvPr/>
        </p:nvSpPr>
        <p:spPr>
          <a:xfrm>
            <a:off x="484881" y="3106927"/>
            <a:ext cx="3018299" cy="369332"/>
          </a:xfrm>
          <a:prstGeom prst="rect">
            <a:avLst/>
          </a:prstGeom>
          <a:noFill/>
        </p:spPr>
        <p:txBody>
          <a:bodyPr wrap="square" rtlCol="0">
            <a:spAutoFit/>
          </a:bodyPr>
          <a:lstStyle/>
          <a:p>
            <a:r>
              <a:rPr lang="en-GB" b="1" noProof="1">
                <a:solidFill>
                  <a:schemeClr val="bg1"/>
                </a:solidFill>
                <a:latin typeface="Comfortaa" pitchFamily="2" charset="0"/>
              </a:rPr>
              <a:t>Increased productivity</a:t>
            </a:r>
          </a:p>
        </p:txBody>
      </p:sp>
      <p:sp>
        <p:nvSpPr>
          <p:cNvPr id="18" name="TextBox 17">
            <a:extLst>
              <a:ext uri="{FF2B5EF4-FFF2-40B4-BE49-F238E27FC236}">
                <a16:creationId xmlns:a16="http://schemas.microsoft.com/office/drawing/2014/main" id="{CB5AC908-2244-1E11-D0E6-CA353AD14777}"/>
              </a:ext>
            </a:extLst>
          </p:cNvPr>
          <p:cNvSpPr txBox="1"/>
          <p:nvPr/>
        </p:nvSpPr>
        <p:spPr>
          <a:xfrm>
            <a:off x="484881" y="4225391"/>
            <a:ext cx="2486209" cy="646331"/>
          </a:xfrm>
          <a:prstGeom prst="rect">
            <a:avLst/>
          </a:prstGeom>
          <a:noFill/>
        </p:spPr>
        <p:txBody>
          <a:bodyPr wrap="square" rtlCol="0">
            <a:spAutoFit/>
          </a:bodyPr>
          <a:lstStyle/>
          <a:p>
            <a:pPr algn="r"/>
            <a:r>
              <a:rPr lang="en-GB" b="1" noProof="1">
                <a:solidFill>
                  <a:schemeClr val="bg1"/>
                </a:solidFill>
                <a:latin typeface="Comfortaa" pitchFamily="2" charset="0"/>
              </a:rPr>
              <a:t>Positive community </a:t>
            </a:r>
            <a:br>
              <a:rPr lang="en-GB" b="1" noProof="1">
                <a:solidFill>
                  <a:schemeClr val="bg1"/>
                </a:solidFill>
                <a:latin typeface="Comfortaa" pitchFamily="2" charset="0"/>
              </a:rPr>
            </a:br>
            <a:r>
              <a:rPr lang="en-GB" b="1" noProof="1">
                <a:solidFill>
                  <a:schemeClr val="bg1"/>
                </a:solidFill>
                <a:latin typeface="Comfortaa" pitchFamily="2" charset="0"/>
              </a:rPr>
              <a:t>impact</a:t>
            </a:r>
          </a:p>
        </p:txBody>
      </p:sp>
      <p:sp>
        <p:nvSpPr>
          <p:cNvPr id="20" name="TextBox 19">
            <a:extLst>
              <a:ext uri="{FF2B5EF4-FFF2-40B4-BE49-F238E27FC236}">
                <a16:creationId xmlns:a16="http://schemas.microsoft.com/office/drawing/2014/main" id="{FD741EA8-09D4-27D6-8339-DFCAD2D88C63}"/>
              </a:ext>
            </a:extLst>
          </p:cNvPr>
          <p:cNvSpPr txBox="1"/>
          <p:nvPr/>
        </p:nvSpPr>
        <p:spPr>
          <a:xfrm>
            <a:off x="8427250" y="5640175"/>
            <a:ext cx="1786945" cy="646331"/>
          </a:xfrm>
          <a:prstGeom prst="rect">
            <a:avLst/>
          </a:prstGeom>
          <a:noFill/>
        </p:spPr>
        <p:txBody>
          <a:bodyPr wrap="square" rtlCol="0">
            <a:spAutoFit/>
          </a:bodyPr>
          <a:lstStyle/>
          <a:p>
            <a:r>
              <a:rPr lang="en-GB" b="1" noProof="1">
                <a:solidFill>
                  <a:schemeClr val="bg1"/>
                </a:solidFill>
                <a:latin typeface="Comfortaa" pitchFamily="2" charset="0"/>
              </a:rPr>
              <a:t>Fresh perspectives</a:t>
            </a:r>
          </a:p>
        </p:txBody>
      </p:sp>
      <p:pic>
        <p:nvPicPr>
          <p:cNvPr id="49" name="Picture 48" descr="A white line on a black background&#10;&#10;AI-generated content may be incorrect.">
            <a:extLst>
              <a:ext uri="{FF2B5EF4-FFF2-40B4-BE49-F238E27FC236}">
                <a16:creationId xmlns:a16="http://schemas.microsoft.com/office/drawing/2014/main" id="{DA0F2D2B-1A2B-33C3-12B6-00E4DAC892F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653020" y="3420994"/>
            <a:ext cx="419663" cy="639987"/>
          </a:xfrm>
          <a:prstGeom prst="rect">
            <a:avLst/>
          </a:prstGeom>
        </p:spPr>
      </p:pic>
      <p:sp>
        <p:nvSpPr>
          <p:cNvPr id="50" name="Oval 49">
            <a:extLst>
              <a:ext uri="{FF2B5EF4-FFF2-40B4-BE49-F238E27FC236}">
                <a16:creationId xmlns:a16="http://schemas.microsoft.com/office/drawing/2014/main" id="{2A79CA9A-2992-E749-EB22-E8D65C1D0ABF}"/>
              </a:ext>
            </a:extLst>
          </p:cNvPr>
          <p:cNvSpPr/>
          <p:nvPr/>
        </p:nvSpPr>
        <p:spPr>
          <a:xfrm>
            <a:off x="8499653" y="3403965"/>
            <a:ext cx="609607" cy="609607"/>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52" name="Oval 51">
            <a:extLst>
              <a:ext uri="{FF2B5EF4-FFF2-40B4-BE49-F238E27FC236}">
                <a16:creationId xmlns:a16="http://schemas.microsoft.com/office/drawing/2014/main" id="{B4E37D28-E128-0F67-E5A5-1D2D1F7D2153}"/>
              </a:ext>
            </a:extLst>
          </p:cNvPr>
          <p:cNvSpPr/>
          <p:nvPr/>
        </p:nvSpPr>
        <p:spPr>
          <a:xfrm>
            <a:off x="8094377" y="4566918"/>
            <a:ext cx="609607" cy="609607"/>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53" name="Oval 52">
            <a:extLst>
              <a:ext uri="{FF2B5EF4-FFF2-40B4-BE49-F238E27FC236}">
                <a16:creationId xmlns:a16="http://schemas.microsoft.com/office/drawing/2014/main" id="{18D060FB-AC3E-0A7C-3B9C-744E88094766}"/>
              </a:ext>
            </a:extLst>
          </p:cNvPr>
          <p:cNvSpPr/>
          <p:nvPr/>
        </p:nvSpPr>
        <p:spPr>
          <a:xfrm>
            <a:off x="7750045" y="5663464"/>
            <a:ext cx="609607" cy="609607"/>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54" name="Oval 53">
            <a:extLst>
              <a:ext uri="{FF2B5EF4-FFF2-40B4-BE49-F238E27FC236}">
                <a16:creationId xmlns:a16="http://schemas.microsoft.com/office/drawing/2014/main" id="{4A472FB7-22AE-8529-C745-24CE6266A381}"/>
              </a:ext>
            </a:extLst>
          </p:cNvPr>
          <p:cNvSpPr/>
          <p:nvPr/>
        </p:nvSpPr>
        <p:spPr>
          <a:xfrm>
            <a:off x="3112740" y="4237502"/>
            <a:ext cx="609607" cy="609607"/>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56" name="Oval 55">
            <a:extLst>
              <a:ext uri="{FF2B5EF4-FFF2-40B4-BE49-F238E27FC236}">
                <a16:creationId xmlns:a16="http://schemas.microsoft.com/office/drawing/2014/main" id="{671829EC-80EB-5EC6-2D00-B3D918B35FA1}"/>
              </a:ext>
            </a:extLst>
          </p:cNvPr>
          <p:cNvSpPr/>
          <p:nvPr/>
        </p:nvSpPr>
        <p:spPr>
          <a:xfrm>
            <a:off x="8235846" y="2282229"/>
            <a:ext cx="609607" cy="609607"/>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60" name="Oval 59">
            <a:extLst>
              <a:ext uri="{FF2B5EF4-FFF2-40B4-BE49-F238E27FC236}">
                <a16:creationId xmlns:a16="http://schemas.microsoft.com/office/drawing/2014/main" id="{626AD7C5-1BF9-F897-D31D-618A957B390B}"/>
              </a:ext>
            </a:extLst>
          </p:cNvPr>
          <p:cNvSpPr/>
          <p:nvPr/>
        </p:nvSpPr>
        <p:spPr>
          <a:xfrm>
            <a:off x="3362010" y="2986790"/>
            <a:ext cx="609607" cy="609607"/>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61" name="Oval 60">
            <a:extLst>
              <a:ext uri="{FF2B5EF4-FFF2-40B4-BE49-F238E27FC236}">
                <a16:creationId xmlns:a16="http://schemas.microsoft.com/office/drawing/2014/main" id="{A2AFEB03-EE07-7AD8-0876-EC1ECCE9F008}"/>
              </a:ext>
            </a:extLst>
          </p:cNvPr>
          <p:cNvSpPr/>
          <p:nvPr/>
        </p:nvSpPr>
        <p:spPr>
          <a:xfrm>
            <a:off x="4586810" y="2060788"/>
            <a:ext cx="609607" cy="609607"/>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pic>
        <p:nvPicPr>
          <p:cNvPr id="64" name="Picture 63" descr="A heart in a hands&#10;&#10;AI-generated content may be incorrect.">
            <a:extLst>
              <a:ext uri="{FF2B5EF4-FFF2-40B4-BE49-F238E27FC236}">
                <a16:creationId xmlns:a16="http://schemas.microsoft.com/office/drawing/2014/main" id="{8367122A-0860-4142-AE39-F72EC4FA07D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218837" y="4346869"/>
            <a:ext cx="396563" cy="388877"/>
          </a:xfrm>
          <a:prstGeom prst="rect">
            <a:avLst/>
          </a:prstGeom>
        </p:spPr>
      </p:pic>
      <p:pic>
        <p:nvPicPr>
          <p:cNvPr id="66" name="Picture 65" descr="A black and white icon of a paper&#10;&#10;AI-generated content may be incorrect.">
            <a:extLst>
              <a:ext uri="{FF2B5EF4-FFF2-40B4-BE49-F238E27FC236}">
                <a16:creationId xmlns:a16="http://schemas.microsoft.com/office/drawing/2014/main" id="{734C90D1-FA6E-8662-582A-5B30FDF1194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262481" y="4685185"/>
            <a:ext cx="329538" cy="420895"/>
          </a:xfrm>
          <a:prstGeom prst="rect">
            <a:avLst/>
          </a:prstGeom>
        </p:spPr>
      </p:pic>
      <p:pic>
        <p:nvPicPr>
          <p:cNvPr id="68" name="Picture 67" descr="A white line drawing of a tooth&#10;&#10;AI-generated content may be incorrect.">
            <a:extLst>
              <a:ext uri="{FF2B5EF4-FFF2-40B4-BE49-F238E27FC236}">
                <a16:creationId xmlns:a16="http://schemas.microsoft.com/office/drawing/2014/main" id="{7F58EE85-7C85-531A-929E-3F6AB685F1B6}"/>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894306" y="5795793"/>
            <a:ext cx="410943" cy="353602"/>
          </a:xfrm>
          <a:prstGeom prst="rect">
            <a:avLst/>
          </a:prstGeom>
        </p:spPr>
      </p:pic>
      <p:pic>
        <p:nvPicPr>
          <p:cNvPr id="70" name="Picture 69" descr="A white line drawing of a couple of objects&#10;&#10;AI-generated content may be incorrect.">
            <a:extLst>
              <a:ext uri="{FF2B5EF4-FFF2-40B4-BE49-F238E27FC236}">
                <a16:creationId xmlns:a16="http://schemas.microsoft.com/office/drawing/2014/main" id="{886DB12A-D0F1-A69D-2876-887BA4801605}"/>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509850" y="3085570"/>
            <a:ext cx="324060" cy="390689"/>
          </a:xfrm>
          <a:prstGeom prst="rect">
            <a:avLst/>
          </a:prstGeom>
        </p:spPr>
      </p:pic>
      <p:pic>
        <p:nvPicPr>
          <p:cNvPr id="74" name="Picture 73" descr="A white line drawing of a tooth with a heart in a speech bubble&#10;&#10;AI-generated content may be incorrect.">
            <a:extLst>
              <a:ext uri="{FF2B5EF4-FFF2-40B4-BE49-F238E27FC236}">
                <a16:creationId xmlns:a16="http://schemas.microsoft.com/office/drawing/2014/main" id="{84D2C03C-F2DE-01D3-3BCF-6584F6547622}"/>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4706457" y="2164850"/>
            <a:ext cx="410453" cy="401481"/>
          </a:xfrm>
          <a:prstGeom prst="rect">
            <a:avLst/>
          </a:prstGeom>
        </p:spPr>
      </p:pic>
      <p:pic>
        <p:nvPicPr>
          <p:cNvPr id="76" name="Picture 75" descr="A white line drawing of a tooth and a check mark&#10;&#10;AI-generated content may be incorrect.">
            <a:extLst>
              <a:ext uri="{FF2B5EF4-FFF2-40B4-BE49-F238E27FC236}">
                <a16:creationId xmlns:a16="http://schemas.microsoft.com/office/drawing/2014/main" id="{21F31FCE-35AA-3203-D7F7-E4DA76BCCD53}"/>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8337522" y="2416108"/>
            <a:ext cx="389775" cy="315228"/>
          </a:xfrm>
          <a:prstGeom prst="rect">
            <a:avLst/>
          </a:prstGeom>
        </p:spPr>
      </p:pic>
      <p:sp>
        <p:nvSpPr>
          <p:cNvPr id="9" name="TextBox 8">
            <a:extLst>
              <a:ext uri="{FF2B5EF4-FFF2-40B4-BE49-F238E27FC236}">
                <a16:creationId xmlns:a16="http://schemas.microsoft.com/office/drawing/2014/main" id="{18B06165-6916-E55C-422C-1B80ABB20813}"/>
              </a:ext>
            </a:extLst>
          </p:cNvPr>
          <p:cNvSpPr txBox="1"/>
          <p:nvPr/>
        </p:nvSpPr>
        <p:spPr>
          <a:xfrm>
            <a:off x="432033" y="5392830"/>
            <a:ext cx="2486209" cy="923330"/>
          </a:xfrm>
          <a:prstGeom prst="rect">
            <a:avLst/>
          </a:prstGeom>
          <a:noFill/>
        </p:spPr>
        <p:txBody>
          <a:bodyPr wrap="square" rtlCol="0">
            <a:spAutoFit/>
          </a:bodyPr>
          <a:lstStyle/>
          <a:p>
            <a:pPr algn="r"/>
            <a:r>
              <a:rPr lang="en-GB" b="1" noProof="1">
                <a:solidFill>
                  <a:schemeClr val="bg1"/>
                </a:solidFill>
                <a:latin typeface="Comfortaa" pitchFamily="2" charset="0"/>
              </a:rPr>
              <a:t>Government funded apprenticeships</a:t>
            </a:r>
          </a:p>
        </p:txBody>
      </p:sp>
      <p:sp>
        <p:nvSpPr>
          <p:cNvPr id="11" name="Oval 10">
            <a:extLst>
              <a:ext uri="{FF2B5EF4-FFF2-40B4-BE49-F238E27FC236}">
                <a16:creationId xmlns:a16="http://schemas.microsoft.com/office/drawing/2014/main" id="{73EBA2AB-6773-5AE9-8B79-5A40D809801A}"/>
              </a:ext>
            </a:extLst>
          </p:cNvPr>
          <p:cNvSpPr/>
          <p:nvPr/>
        </p:nvSpPr>
        <p:spPr>
          <a:xfrm>
            <a:off x="3071609" y="5519864"/>
            <a:ext cx="609607" cy="609607"/>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pic>
        <p:nvPicPr>
          <p:cNvPr id="15" name="Picture 14" descr="A black and white sign with a tooth on it&#10;&#10;AI-generated content may be incorrect.">
            <a:extLst>
              <a:ext uri="{FF2B5EF4-FFF2-40B4-BE49-F238E27FC236}">
                <a16:creationId xmlns:a16="http://schemas.microsoft.com/office/drawing/2014/main" id="{059826F3-2C4B-820A-9F70-E635AEF1530D}"/>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3206787" y="5595642"/>
            <a:ext cx="330608" cy="420147"/>
          </a:xfrm>
          <a:prstGeom prst="rect">
            <a:avLst/>
          </a:prstGeom>
        </p:spPr>
      </p:pic>
    </p:spTree>
    <p:extLst>
      <p:ext uri="{BB962C8B-B14F-4D97-AF65-F5344CB8AC3E}">
        <p14:creationId xmlns:p14="http://schemas.microsoft.com/office/powerpoint/2010/main" val="12629589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EF467B-F4B6-669F-B559-37238B172528}"/>
              </a:ext>
            </a:extLst>
          </p:cNvPr>
          <p:cNvSpPr txBox="1"/>
          <p:nvPr/>
        </p:nvSpPr>
        <p:spPr>
          <a:xfrm>
            <a:off x="334788" y="1664754"/>
            <a:ext cx="9649471" cy="2031325"/>
          </a:xfrm>
          <a:prstGeom prst="rect">
            <a:avLst/>
          </a:prstGeom>
          <a:noFill/>
        </p:spPr>
        <p:txBody>
          <a:bodyPr wrap="square" rtlCol="0">
            <a:spAutoFit/>
          </a:bodyPr>
          <a:lstStyle/>
          <a:p>
            <a:pPr marL="285750" indent="-285750">
              <a:buFont typeface="Arial" panose="020B0604020202020204" pitchFamily="34" charset="0"/>
              <a:buChar char="•"/>
            </a:pPr>
            <a:r>
              <a:rPr lang="en-GB" b="1" noProof="1">
                <a:solidFill>
                  <a:srgbClr val="3F4041"/>
                </a:solidFill>
                <a:latin typeface="Comfortaa" pitchFamily="2" charset="0"/>
              </a:rPr>
              <a:t>Monitor and manage team CPD from one central dashboard</a:t>
            </a:r>
          </a:p>
          <a:p>
            <a:pPr marL="285750" indent="-285750">
              <a:buFont typeface="Arial" panose="020B0604020202020204" pitchFamily="34" charset="0"/>
              <a:buChar char="•"/>
            </a:pPr>
            <a:r>
              <a:rPr lang="en-GB" b="1" noProof="1">
                <a:solidFill>
                  <a:srgbClr val="3F4041"/>
                </a:solidFill>
                <a:latin typeface="Comfortaa" pitchFamily="2" charset="0"/>
              </a:rPr>
              <a:t>Generate compliance reports to meet GDC requirements</a:t>
            </a:r>
          </a:p>
          <a:p>
            <a:pPr marL="285750" indent="-285750">
              <a:buFont typeface="Arial" panose="020B0604020202020204" pitchFamily="34" charset="0"/>
              <a:buChar char="•"/>
            </a:pPr>
            <a:r>
              <a:rPr lang="en-GB" b="1" noProof="1">
                <a:solidFill>
                  <a:srgbClr val="3F4041"/>
                </a:solidFill>
                <a:latin typeface="Comfortaa" pitchFamily="2" charset="0"/>
              </a:rPr>
              <a:t>Download CPD certificates for all team members instantly</a:t>
            </a:r>
          </a:p>
          <a:p>
            <a:pPr marL="285750" indent="-285750">
              <a:buFont typeface="Arial" panose="020B0604020202020204" pitchFamily="34" charset="0"/>
              <a:buChar char="•"/>
            </a:pPr>
            <a:r>
              <a:rPr lang="en-GB" b="1" noProof="1">
                <a:solidFill>
                  <a:srgbClr val="3F4041"/>
                </a:solidFill>
                <a:latin typeface="Comfortaa" pitchFamily="2" charset="0"/>
              </a:rPr>
              <a:t>Ensure GDC compliance with real-time tracking</a:t>
            </a:r>
          </a:p>
          <a:p>
            <a:pPr marL="285750" indent="-285750">
              <a:buFont typeface="Arial" panose="020B0604020202020204" pitchFamily="34" charset="0"/>
              <a:buChar char="•"/>
            </a:pPr>
            <a:r>
              <a:rPr lang="en-GB" b="1" noProof="1">
                <a:solidFill>
                  <a:srgbClr val="3F4041"/>
                </a:solidFill>
                <a:latin typeface="Comfortaa" pitchFamily="2" charset="0"/>
              </a:rPr>
              <a:t>Control team access – add, remove, or update accounts easily</a:t>
            </a:r>
          </a:p>
          <a:p>
            <a:pPr marL="285750" indent="-285750">
              <a:buFont typeface="Arial" panose="020B0604020202020204" pitchFamily="34" charset="0"/>
              <a:buChar char="•"/>
            </a:pPr>
            <a:r>
              <a:rPr lang="en-GB" b="1" noProof="1">
                <a:solidFill>
                  <a:srgbClr val="3F4041"/>
                </a:solidFill>
                <a:latin typeface="Comfortaa" pitchFamily="2" charset="0"/>
              </a:rPr>
              <a:t>Access key team data quickly and securely</a:t>
            </a:r>
          </a:p>
          <a:p>
            <a:pPr marL="285750" indent="-285750">
              <a:buFont typeface="Arial" panose="020B0604020202020204" pitchFamily="34" charset="0"/>
              <a:buChar char="•"/>
            </a:pPr>
            <a:r>
              <a:rPr lang="en-GB" b="1" noProof="1">
                <a:solidFill>
                  <a:srgbClr val="3F4041"/>
                </a:solidFill>
                <a:latin typeface="Comfortaa" pitchFamily="2" charset="0"/>
              </a:rPr>
              <a:t>Enjoy all individual user benefits as a manager</a:t>
            </a:r>
          </a:p>
        </p:txBody>
      </p:sp>
      <p:pic>
        <p:nvPicPr>
          <p:cNvPr id="3" name="Picture 2" descr="A blue and black logo&#10;&#10;AI-generated content may be incorrect.">
            <a:extLst>
              <a:ext uri="{FF2B5EF4-FFF2-40B4-BE49-F238E27FC236}">
                <a16:creationId xmlns:a16="http://schemas.microsoft.com/office/drawing/2014/main" id="{FD72F34F-0C0F-40DB-0099-FF5B84CE06E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891348" y="368637"/>
            <a:ext cx="1818592" cy="589422"/>
          </a:xfrm>
          <a:prstGeom prst="rect">
            <a:avLst/>
          </a:prstGeom>
        </p:spPr>
      </p:pic>
      <p:sp>
        <p:nvSpPr>
          <p:cNvPr id="4" name="TextBox 3">
            <a:extLst>
              <a:ext uri="{FF2B5EF4-FFF2-40B4-BE49-F238E27FC236}">
                <a16:creationId xmlns:a16="http://schemas.microsoft.com/office/drawing/2014/main" id="{FBE9C1AA-F76E-48AD-4C30-BA6C0420FBC0}"/>
              </a:ext>
            </a:extLst>
          </p:cNvPr>
          <p:cNvSpPr txBox="1"/>
          <p:nvPr/>
        </p:nvSpPr>
        <p:spPr>
          <a:xfrm>
            <a:off x="334788" y="403389"/>
            <a:ext cx="8044567" cy="1200329"/>
          </a:xfrm>
          <a:prstGeom prst="rect">
            <a:avLst/>
          </a:prstGeom>
          <a:noFill/>
        </p:spPr>
        <p:txBody>
          <a:bodyPr wrap="square" rtlCol="0">
            <a:spAutoFit/>
          </a:bodyPr>
          <a:lstStyle/>
          <a:p>
            <a:r>
              <a:rPr lang="en-GB" sz="3200" b="1" noProof="1">
                <a:solidFill>
                  <a:srgbClr val="3F4041"/>
                </a:solidFill>
                <a:latin typeface="Comfortaa" pitchFamily="2" charset="0"/>
              </a:rPr>
              <a:t>CPD for the whole team</a:t>
            </a:r>
          </a:p>
          <a:p>
            <a:endParaRPr lang="en-GB" sz="2000" b="1" noProof="1">
              <a:solidFill>
                <a:srgbClr val="009FE3"/>
              </a:solidFill>
              <a:latin typeface="Comfortaa" pitchFamily="2" charset="0"/>
            </a:endParaRPr>
          </a:p>
          <a:p>
            <a:r>
              <a:rPr lang="en-GB" sz="2000" b="1" noProof="1">
                <a:solidFill>
                  <a:srgbClr val="009FE3"/>
                </a:solidFill>
                <a:latin typeface="Comfortaa" pitchFamily="2" charset="0"/>
              </a:rPr>
              <a:t>Benefits for Practice Managers</a:t>
            </a:r>
            <a:endParaRPr lang="en-GB" b="1" noProof="1">
              <a:solidFill>
                <a:srgbClr val="009FE3"/>
              </a:solidFill>
              <a:latin typeface="Comfortaa Medium" pitchFamily="2" charset="0"/>
            </a:endParaRPr>
          </a:p>
        </p:txBody>
      </p:sp>
      <p:sp>
        <p:nvSpPr>
          <p:cNvPr id="10" name="TextBox 9">
            <a:extLst>
              <a:ext uri="{FF2B5EF4-FFF2-40B4-BE49-F238E27FC236}">
                <a16:creationId xmlns:a16="http://schemas.microsoft.com/office/drawing/2014/main" id="{4C63D5CE-6028-66AA-CF4A-40A5AF9C4C93}"/>
              </a:ext>
            </a:extLst>
          </p:cNvPr>
          <p:cNvSpPr txBox="1"/>
          <p:nvPr/>
        </p:nvSpPr>
        <p:spPr>
          <a:xfrm>
            <a:off x="437170" y="3854619"/>
            <a:ext cx="3401567" cy="400110"/>
          </a:xfrm>
          <a:prstGeom prst="rect">
            <a:avLst/>
          </a:prstGeom>
          <a:noFill/>
        </p:spPr>
        <p:txBody>
          <a:bodyPr wrap="square" rtlCol="0">
            <a:spAutoFit/>
          </a:bodyPr>
          <a:lstStyle/>
          <a:p>
            <a:r>
              <a:rPr lang="en-GB" sz="2000" b="1" dirty="0">
                <a:solidFill>
                  <a:srgbClr val="009FE3"/>
                </a:solidFill>
                <a:latin typeface="Comfortaa" pitchFamily="2" charset="0"/>
              </a:rPr>
              <a:t>Included </a:t>
            </a:r>
          </a:p>
        </p:txBody>
      </p:sp>
      <p:sp>
        <p:nvSpPr>
          <p:cNvPr id="11" name="TextBox 10">
            <a:extLst>
              <a:ext uri="{FF2B5EF4-FFF2-40B4-BE49-F238E27FC236}">
                <a16:creationId xmlns:a16="http://schemas.microsoft.com/office/drawing/2014/main" id="{70594BC6-DD44-165A-8A09-449B278D114C}"/>
              </a:ext>
            </a:extLst>
          </p:cNvPr>
          <p:cNvSpPr txBox="1"/>
          <p:nvPr/>
        </p:nvSpPr>
        <p:spPr>
          <a:xfrm>
            <a:off x="334788" y="4402775"/>
            <a:ext cx="9649471" cy="1754326"/>
          </a:xfrm>
          <a:prstGeom prst="rect">
            <a:avLst/>
          </a:prstGeom>
          <a:noFill/>
        </p:spPr>
        <p:txBody>
          <a:bodyPr wrap="square" rtlCol="0">
            <a:spAutoFit/>
          </a:bodyPr>
          <a:lstStyle/>
          <a:p>
            <a:pPr marL="285750" indent="-285750">
              <a:buFont typeface="Arial" panose="020B0604020202020204" pitchFamily="34" charset="0"/>
              <a:buChar char="•"/>
            </a:pPr>
            <a:r>
              <a:rPr lang="en-GB" b="1" noProof="1">
                <a:solidFill>
                  <a:srgbClr val="3F4041"/>
                </a:solidFill>
                <a:latin typeface="Comfortaa" pitchFamily="2" charset="0"/>
              </a:rPr>
              <a:t>Access to all training courses and </a:t>
            </a:r>
            <a:br>
              <a:rPr lang="en-GB" b="1" noProof="1">
                <a:solidFill>
                  <a:srgbClr val="3F4041"/>
                </a:solidFill>
                <a:latin typeface="Comfortaa" pitchFamily="2" charset="0"/>
              </a:rPr>
            </a:br>
            <a:r>
              <a:rPr lang="en-GB" b="1" noProof="1">
                <a:solidFill>
                  <a:srgbClr val="3F4041"/>
                </a:solidFill>
                <a:latin typeface="Comfortaa" pitchFamily="2" charset="0"/>
              </a:rPr>
              <a:t>CPD resources</a:t>
            </a:r>
          </a:p>
          <a:p>
            <a:pPr marL="285750" indent="-285750">
              <a:buFont typeface="Arial" panose="020B0604020202020204" pitchFamily="34" charset="0"/>
              <a:buChar char="•"/>
            </a:pPr>
            <a:r>
              <a:rPr lang="en-GB" b="1" noProof="1">
                <a:solidFill>
                  <a:srgbClr val="3F4041"/>
                </a:solidFill>
                <a:latin typeface="Comfortaa" pitchFamily="2" charset="0"/>
              </a:rPr>
              <a:t>Team collaboration features</a:t>
            </a:r>
          </a:p>
          <a:p>
            <a:pPr marL="285750" indent="-285750">
              <a:buFont typeface="Arial" panose="020B0604020202020204" pitchFamily="34" charset="0"/>
              <a:buChar char="•"/>
            </a:pPr>
            <a:r>
              <a:rPr lang="en-GB" b="1" noProof="1">
                <a:solidFill>
                  <a:srgbClr val="3F4041"/>
                </a:solidFill>
                <a:latin typeface="Comfortaa" pitchFamily="2" charset="0"/>
              </a:rPr>
              <a:t>PDP certificates for all team members</a:t>
            </a:r>
          </a:p>
          <a:p>
            <a:pPr marL="285750" indent="-285750">
              <a:buFont typeface="Arial" panose="020B0604020202020204" pitchFamily="34" charset="0"/>
              <a:buChar char="•"/>
            </a:pPr>
            <a:r>
              <a:rPr lang="en-GB" b="1" noProof="1">
                <a:solidFill>
                  <a:srgbClr val="3F4041"/>
                </a:solidFill>
                <a:latin typeface="Comfortaa" pitchFamily="2" charset="0"/>
              </a:rPr>
              <a:t>Priority support and onboarding</a:t>
            </a:r>
          </a:p>
          <a:p>
            <a:pPr marL="285750" indent="-285750">
              <a:buFont typeface="Arial" panose="020B0604020202020204" pitchFamily="34" charset="0"/>
              <a:buChar char="•"/>
            </a:pPr>
            <a:r>
              <a:rPr lang="en-GB" b="1" noProof="1">
                <a:solidFill>
                  <a:srgbClr val="3F4041"/>
                </a:solidFill>
                <a:latin typeface="Comfortaa" pitchFamily="2" charset="0"/>
              </a:rPr>
              <a:t>Practice management tools and reporting</a:t>
            </a:r>
          </a:p>
        </p:txBody>
      </p:sp>
    </p:spTree>
    <p:extLst>
      <p:ext uri="{BB962C8B-B14F-4D97-AF65-F5344CB8AC3E}">
        <p14:creationId xmlns:p14="http://schemas.microsoft.com/office/powerpoint/2010/main" val="22241701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17901-97C0-71DA-15A6-4C548CB0BFEA}"/>
            </a:ext>
          </a:extLst>
        </p:cNvPr>
        <p:cNvGrpSpPr/>
        <p:nvPr/>
      </p:nvGrpSpPr>
      <p:grpSpPr>
        <a:xfrm>
          <a:off x="0" y="0"/>
          <a:ext cx="0" cy="0"/>
          <a:chOff x="0" y="0"/>
          <a:chExt cx="0" cy="0"/>
        </a:xfrm>
      </p:grpSpPr>
      <p:pic>
        <p:nvPicPr>
          <p:cNvPr id="5" name="Picture 4" descr="A white text on a black background&#10;&#10;AI-generated content may be incorrect.">
            <a:extLst>
              <a:ext uri="{FF2B5EF4-FFF2-40B4-BE49-F238E27FC236}">
                <a16:creationId xmlns:a16="http://schemas.microsoft.com/office/drawing/2014/main" id="{1BDD1E54-9315-1594-FEED-C73D9663B1A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754086" y="5632157"/>
            <a:ext cx="2231814" cy="743938"/>
          </a:xfrm>
          <a:prstGeom prst="rect">
            <a:avLst/>
          </a:prstGeom>
        </p:spPr>
      </p:pic>
      <p:sp>
        <p:nvSpPr>
          <p:cNvPr id="7" name="TextBox 6">
            <a:extLst>
              <a:ext uri="{FF2B5EF4-FFF2-40B4-BE49-F238E27FC236}">
                <a16:creationId xmlns:a16="http://schemas.microsoft.com/office/drawing/2014/main" id="{6CF6DC61-D980-0C5A-32D3-65EA46E8A710}"/>
              </a:ext>
            </a:extLst>
          </p:cNvPr>
          <p:cNvSpPr txBox="1"/>
          <p:nvPr/>
        </p:nvSpPr>
        <p:spPr>
          <a:xfrm>
            <a:off x="2622867" y="2886803"/>
            <a:ext cx="6637362" cy="461665"/>
          </a:xfrm>
          <a:prstGeom prst="rect">
            <a:avLst/>
          </a:prstGeom>
          <a:noFill/>
        </p:spPr>
        <p:txBody>
          <a:bodyPr wrap="square" rtlCol="0">
            <a:spAutoFit/>
          </a:bodyPr>
          <a:lstStyle/>
          <a:p>
            <a:pPr algn="ctr"/>
            <a:r>
              <a:rPr lang="en-GB" sz="2400" b="1" noProof="1">
                <a:solidFill>
                  <a:schemeClr val="bg1"/>
                </a:solidFill>
                <a:latin typeface="Comfortaa" pitchFamily="2" charset="0"/>
              </a:rPr>
              <a:t>Trust in Tempdent to help you thrive</a:t>
            </a:r>
          </a:p>
        </p:txBody>
      </p:sp>
      <p:pic>
        <p:nvPicPr>
          <p:cNvPr id="4" name="Picture 3" descr="A blue and white logo&#10;&#10;AI-generated content may be incorrect.">
            <a:extLst>
              <a:ext uri="{FF2B5EF4-FFF2-40B4-BE49-F238E27FC236}">
                <a16:creationId xmlns:a16="http://schemas.microsoft.com/office/drawing/2014/main" id="{1D051E99-3B41-E8E7-3DFC-3AFB9CF0AFB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096000" y="4818454"/>
            <a:ext cx="2371344" cy="2371344"/>
          </a:xfrm>
          <a:prstGeom prst="rect">
            <a:avLst/>
          </a:prstGeom>
        </p:spPr>
      </p:pic>
    </p:spTree>
    <p:extLst>
      <p:ext uri="{BB962C8B-B14F-4D97-AF65-F5344CB8AC3E}">
        <p14:creationId xmlns:p14="http://schemas.microsoft.com/office/powerpoint/2010/main" val="76174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and black logo&#10;&#10;AI-generated content may be incorrect.">
            <a:extLst>
              <a:ext uri="{FF2B5EF4-FFF2-40B4-BE49-F238E27FC236}">
                <a16:creationId xmlns:a16="http://schemas.microsoft.com/office/drawing/2014/main" id="{02ED5BB1-CA98-CC58-1F3F-AC785DD7A7B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891348" y="368637"/>
            <a:ext cx="1818592" cy="589422"/>
          </a:xfrm>
          <a:prstGeom prst="rect">
            <a:avLst/>
          </a:prstGeom>
        </p:spPr>
      </p:pic>
      <p:sp>
        <p:nvSpPr>
          <p:cNvPr id="3" name="TextBox 2">
            <a:extLst>
              <a:ext uri="{FF2B5EF4-FFF2-40B4-BE49-F238E27FC236}">
                <a16:creationId xmlns:a16="http://schemas.microsoft.com/office/drawing/2014/main" id="{AE71DA32-C212-E0F9-28C9-53C985369775}"/>
              </a:ext>
            </a:extLst>
          </p:cNvPr>
          <p:cNvSpPr txBox="1"/>
          <p:nvPr/>
        </p:nvSpPr>
        <p:spPr>
          <a:xfrm>
            <a:off x="334788" y="325936"/>
            <a:ext cx="8044567" cy="584775"/>
          </a:xfrm>
          <a:prstGeom prst="rect">
            <a:avLst/>
          </a:prstGeom>
          <a:noFill/>
        </p:spPr>
        <p:txBody>
          <a:bodyPr wrap="square" rtlCol="0">
            <a:spAutoFit/>
          </a:bodyPr>
          <a:lstStyle/>
          <a:p>
            <a:r>
              <a:rPr lang="en-GB" sz="3200" b="1" noProof="1">
                <a:solidFill>
                  <a:srgbClr val="3F4041"/>
                </a:solidFill>
                <a:latin typeface="Comfortaa" pitchFamily="2" charset="0"/>
              </a:rPr>
              <a:t>The Apprenticeship Journey</a:t>
            </a:r>
          </a:p>
        </p:txBody>
      </p:sp>
      <p:pic>
        <p:nvPicPr>
          <p:cNvPr id="6" name="Picture 5" descr="A blue and black background with white circles and numbers&#10;&#10;AI-generated content may be incorrect.">
            <a:extLst>
              <a:ext uri="{FF2B5EF4-FFF2-40B4-BE49-F238E27FC236}">
                <a16:creationId xmlns:a16="http://schemas.microsoft.com/office/drawing/2014/main" id="{5D5FE9BF-FFA0-ACF3-3B97-9F958345453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24202" y="1467163"/>
            <a:ext cx="10592438" cy="4768257"/>
          </a:xfrm>
          <a:prstGeom prst="rect">
            <a:avLst/>
          </a:prstGeom>
        </p:spPr>
      </p:pic>
      <p:sp>
        <p:nvSpPr>
          <p:cNvPr id="4" name="TextBox 3">
            <a:extLst>
              <a:ext uri="{FF2B5EF4-FFF2-40B4-BE49-F238E27FC236}">
                <a16:creationId xmlns:a16="http://schemas.microsoft.com/office/drawing/2014/main" id="{72FDB1FC-ECF1-5468-619E-607DD9D4008F}"/>
              </a:ext>
            </a:extLst>
          </p:cNvPr>
          <p:cNvSpPr txBox="1"/>
          <p:nvPr/>
        </p:nvSpPr>
        <p:spPr>
          <a:xfrm>
            <a:off x="60958" y="4476205"/>
            <a:ext cx="2063932" cy="276999"/>
          </a:xfrm>
          <a:prstGeom prst="rect">
            <a:avLst/>
          </a:prstGeom>
          <a:noFill/>
        </p:spPr>
        <p:txBody>
          <a:bodyPr wrap="square" rtlCol="0">
            <a:spAutoFit/>
          </a:bodyPr>
          <a:lstStyle/>
          <a:p>
            <a:pPr algn="r"/>
            <a:r>
              <a:rPr lang="en-GB" sz="1200" b="1" dirty="0">
                <a:solidFill>
                  <a:srgbClr val="009FE3"/>
                </a:solidFill>
                <a:latin typeface="Comfortaa" pitchFamily="2" charset="0"/>
              </a:rPr>
              <a:t>(100% EPA success rate)</a:t>
            </a:r>
          </a:p>
        </p:txBody>
      </p:sp>
    </p:spTree>
    <p:extLst>
      <p:ext uri="{BB962C8B-B14F-4D97-AF65-F5344CB8AC3E}">
        <p14:creationId xmlns:p14="http://schemas.microsoft.com/office/powerpoint/2010/main" val="2114639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and black logo&#10;&#10;AI-generated content may be incorrect.">
            <a:extLst>
              <a:ext uri="{FF2B5EF4-FFF2-40B4-BE49-F238E27FC236}">
                <a16:creationId xmlns:a16="http://schemas.microsoft.com/office/drawing/2014/main" id="{D5CA0DFA-D1C9-B1F0-9E30-A7010E29DFF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891348" y="368637"/>
            <a:ext cx="1818592" cy="589422"/>
          </a:xfrm>
          <a:prstGeom prst="rect">
            <a:avLst/>
          </a:prstGeom>
        </p:spPr>
      </p:pic>
      <p:sp>
        <p:nvSpPr>
          <p:cNvPr id="3" name="TextBox 2">
            <a:extLst>
              <a:ext uri="{FF2B5EF4-FFF2-40B4-BE49-F238E27FC236}">
                <a16:creationId xmlns:a16="http://schemas.microsoft.com/office/drawing/2014/main" id="{60D80A87-B765-2ECF-23E8-90FEACB2BA2E}"/>
              </a:ext>
            </a:extLst>
          </p:cNvPr>
          <p:cNvSpPr txBox="1"/>
          <p:nvPr/>
        </p:nvSpPr>
        <p:spPr>
          <a:xfrm>
            <a:off x="334788" y="325936"/>
            <a:ext cx="8044567" cy="584775"/>
          </a:xfrm>
          <a:prstGeom prst="rect">
            <a:avLst/>
          </a:prstGeom>
          <a:noFill/>
        </p:spPr>
        <p:txBody>
          <a:bodyPr wrap="square" rtlCol="0">
            <a:spAutoFit/>
          </a:bodyPr>
          <a:lstStyle/>
          <a:p>
            <a:r>
              <a:rPr lang="en-GB" sz="3200" b="1" noProof="1">
                <a:solidFill>
                  <a:srgbClr val="3F4041"/>
                </a:solidFill>
                <a:latin typeface="Comfortaa" pitchFamily="2" charset="0"/>
              </a:rPr>
              <a:t>Key USPs for each stage</a:t>
            </a:r>
          </a:p>
        </p:txBody>
      </p:sp>
      <p:pic>
        <p:nvPicPr>
          <p:cNvPr id="5" name="Picture 4" descr="A blue and black text with white circles and numbers&#10;&#10;AI-generated content may be incorrect.">
            <a:extLst>
              <a:ext uri="{FF2B5EF4-FFF2-40B4-BE49-F238E27FC236}">
                <a16:creationId xmlns:a16="http://schemas.microsoft.com/office/drawing/2014/main" id="{C02C0170-FE57-B23C-48D4-B125CE82301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53264" y="1330303"/>
            <a:ext cx="10885471" cy="4900168"/>
          </a:xfrm>
          <a:prstGeom prst="rect">
            <a:avLst/>
          </a:prstGeom>
        </p:spPr>
      </p:pic>
    </p:spTree>
    <p:extLst>
      <p:ext uri="{BB962C8B-B14F-4D97-AF65-F5344CB8AC3E}">
        <p14:creationId xmlns:p14="http://schemas.microsoft.com/office/powerpoint/2010/main" val="143378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up of a person in a blue shirt&#10;&#10;AI-generated content may be incorrect.">
            <a:extLst>
              <a:ext uri="{FF2B5EF4-FFF2-40B4-BE49-F238E27FC236}">
                <a16:creationId xmlns:a16="http://schemas.microsoft.com/office/drawing/2014/main" id="{12B06B2A-9324-C7C4-A41C-D0977F6E275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441914" y="-66712"/>
            <a:ext cx="5765882" cy="6924711"/>
          </a:xfrm>
          <a:prstGeom prst="rect">
            <a:avLst/>
          </a:prstGeom>
        </p:spPr>
      </p:pic>
      <p:sp>
        <p:nvSpPr>
          <p:cNvPr id="5" name="TextBox 4">
            <a:extLst>
              <a:ext uri="{FF2B5EF4-FFF2-40B4-BE49-F238E27FC236}">
                <a16:creationId xmlns:a16="http://schemas.microsoft.com/office/drawing/2014/main" id="{08EC853E-F55D-DB9A-A637-CBE061076B28}"/>
              </a:ext>
            </a:extLst>
          </p:cNvPr>
          <p:cNvSpPr txBox="1"/>
          <p:nvPr/>
        </p:nvSpPr>
        <p:spPr>
          <a:xfrm>
            <a:off x="3269654" y="2551284"/>
            <a:ext cx="5652692" cy="2308324"/>
          </a:xfrm>
          <a:prstGeom prst="rect">
            <a:avLst/>
          </a:prstGeom>
          <a:noFill/>
        </p:spPr>
        <p:txBody>
          <a:bodyPr wrap="square" rtlCol="0">
            <a:spAutoFit/>
          </a:bodyPr>
          <a:lstStyle/>
          <a:p>
            <a:pPr algn="ctr"/>
            <a:r>
              <a:rPr lang="en-GB" sz="4800" b="1" noProof="1">
                <a:solidFill>
                  <a:schemeClr val="bg1"/>
                </a:solidFill>
                <a:latin typeface="Comfortaa" pitchFamily="2" charset="0"/>
              </a:rPr>
              <a:t>Dental Nurse Apprenticeship</a:t>
            </a:r>
          </a:p>
          <a:p>
            <a:pPr algn="ctr"/>
            <a:r>
              <a:rPr lang="en-GB" sz="4800" b="1" noProof="1">
                <a:solidFill>
                  <a:schemeClr val="bg1"/>
                </a:solidFill>
                <a:latin typeface="Comfortaa" pitchFamily="2" charset="0"/>
              </a:rPr>
              <a:t>Level 3</a:t>
            </a:r>
          </a:p>
        </p:txBody>
      </p:sp>
      <p:sp>
        <p:nvSpPr>
          <p:cNvPr id="6" name="Rounded Rectangle 5">
            <a:extLst>
              <a:ext uri="{FF2B5EF4-FFF2-40B4-BE49-F238E27FC236}">
                <a16:creationId xmlns:a16="http://schemas.microsoft.com/office/drawing/2014/main" id="{D501FD25-0409-0441-3C55-7E50D524A34A}"/>
              </a:ext>
            </a:extLst>
          </p:cNvPr>
          <p:cNvSpPr/>
          <p:nvPr/>
        </p:nvSpPr>
        <p:spPr>
          <a:xfrm>
            <a:off x="2568633" y="2425286"/>
            <a:ext cx="7056765" cy="2569464"/>
          </a:xfrm>
          <a:prstGeom prst="round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pic>
        <p:nvPicPr>
          <p:cNvPr id="7" name="Picture 6" descr="A white text on a black background&#10;&#10;AI-generated content may be incorrect.">
            <a:extLst>
              <a:ext uri="{FF2B5EF4-FFF2-40B4-BE49-F238E27FC236}">
                <a16:creationId xmlns:a16="http://schemas.microsoft.com/office/drawing/2014/main" id="{C1660E98-64DB-E72B-5F02-27737D51491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36819" y="325936"/>
            <a:ext cx="2231814" cy="743938"/>
          </a:xfrm>
          <a:prstGeom prst="rect">
            <a:avLst/>
          </a:prstGeom>
        </p:spPr>
      </p:pic>
      <p:pic>
        <p:nvPicPr>
          <p:cNvPr id="2" name="Picture 1" descr="A blue and white logo&#10;&#10;AI-generated content may be incorrect.">
            <a:extLst>
              <a:ext uri="{FF2B5EF4-FFF2-40B4-BE49-F238E27FC236}">
                <a16:creationId xmlns:a16="http://schemas.microsoft.com/office/drawing/2014/main" id="{D65B889B-6F77-17A5-C351-F82D4371BBC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820656" y="-458698"/>
            <a:ext cx="2371344" cy="2371344"/>
          </a:xfrm>
          <a:prstGeom prst="rect">
            <a:avLst/>
          </a:prstGeom>
        </p:spPr>
      </p:pic>
    </p:spTree>
    <p:extLst>
      <p:ext uri="{BB962C8B-B14F-4D97-AF65-F5344CB8AC3E}">
        <p14:creationId xmlns:p14="http://schemas.microsoft.com/office/powerpoint/2010/main" val="1354288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text on a black background&#10;&#10;AI-generated content may be incorrect.">
            <a:extLst>
              <a:ext uri="{FF2B5EF4-FFF2-40B4-BE49-F238E27FC236}">
                <a16:creationId xmlns:a16="http://schemas.microsoft.com/office/drawing/2014/main" id="{4710FCE4-BE8E-C676-CCC8-7BC7837311C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561390" y="325936"/>
            <a:ext cx="2231814" cy="743938"/>
          </a:xfrm>
          <a:prstGeom prst="rect">
            <a:avLst/>
          </a:prstGeom>
        </p:spPr>
      </p:pic>
      <p:sp>
        <p:nvSpPr>
          <p:cNvPr id="3" name="TextBox 2">
            <a:extLst>
              <a:ext uri="{FF2B5EF4-FFF2-40B4-BE49-F238E27FC236}">
                <a16:creationId xmlns:a16="http://schemas.microsoft.com/office/drawing/2014/main" id="{C44E8848-4FEC-0B0A-FF18-3F1A99935B02}"/>
              </a:ext>
            </a:extLst>
          </p:cNvPr>
          <p:cNvSpPr txBox="1"/>
          <p:nvPr/>
        </p:nvSpPr>
        <p:spPr>
          <a:xfrm>
            <a:off x="270780" y="482591"/>
            <a:ext cx="8044567" cy="954107"/>
          </a:xfrm>
          <a:prstGeom prst="rect">
            <a:avLst/>
          </a:prstGeom>
          <a:noFill/>
        </p:spPr>
        <p:txBody>
          <a:bodyPr wrap="square" rtlCol="0">
            <a:spAutoFit/>
          </a:bodyPr>
          <a:lstStyle/>
          <a:p>
            <a:r>
              <a:rPr lang="en-GB" sz="3200" b="1" noProof="1">
                <a:solidFill>
                  <a:schemeClr val="bg1"/>
                </a:solidFill>
                <a:latin typeface="Comfortaa" pitchFamily="2" charset="0"/>
              </a:rPr>
              <a:t>Dental Nurse Apprenticeship Level 3</a:t>
            </a:r>
          </a:p>
          <a:p>
            <a:r>
              <a:rPr lang="en-GB" sz="2400" b="1" noProof="1">
                <a:solidFill>
                  <a:schemeClr val="bg1"/>
                </a:solidFill>
                <a:latin typeface="Comfortaa" pitchFamily="2" charset="0"/>
              </a:rPr>
              <a:t>This apprenticeship includes:</a:t>
            </a:r>
          </a:p>
        </p:txBody>
      </p:sp>
      <p:sp>
        <p:nvSpPr>
          <p:cNvPr id="4" name="Oval 3">
            <a:extLst>
              <a:ext uri="{FF2B5EF4-FFF2-40B4-BE49-F238E27FC236}">
                <a16:creationId xmlns:a16="http://schemas.microsoft.com/office/drawing/2014/main" id="{ECA03B1C-15FF-C2E9-E38A-91639D157F70}"/>
              </a:ext>
            </a:extLst>
          </p:cNvPr>
          <p:cNvSpPr/>
          <p:nvPr/>
        </p:nvSpPr>
        <p:spPr>
          <a:xfrm>
            <a:off x="941139" y="2165137"/>
            <a:ext cx="1566070" cy="1566070"/>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8" name="TextBox 7">
            <a:extLst>
              <a:ext uri="{FF2B5EF4-FFF2-40B4-BE49-F238E27FC236}">
                <a16:creationId xmlns:a16="http://schemas.microsoft.com/office/drawing/2014/main" id="{47776FD7-D8A4-F4BF-42D7-E25041D3AEC2}"/>
              </a:ext>
            </a:extLst>
          </p:cNvPr>
          <p:cNvSpPr txBox="1"/>
          <p:nvPr/>
        </p:nvSpPr>
        <p:spPr>
          <a:xfrm>
            <a:off x="750158" y="4003342"/>
            <a:ext cx="2080832" cy="1477328"/>
          </a:xfrm>
          <a:prstGeom prst="rect">
            <a:avLst/>
          </a:prstGeom>
          <a:noFill/>
        </p:spPr>
        <p:txBody>
          <a:bodyPr wrap="square" rtlCol="0">
            <a:spAutoFit/>
          </a:bodyPr>
          <a:lstStyle/>
          <a:p>
            <a:pPr algn="ctr"/>
            <a:r>
              <a:rPr lang="en-GB" b="1" noProof="1">
                <a:solidFill>
                  <a:schemeClr val="bg1"/>
                </a:solidFill>
                <a:latin typeface="Comfortaa" pitchFamily="2" charset="0"/>
              </a:rPr>
              <a:t>City &amp; Guilds</a:t>
            </a:r>
          </a:p>
          <a:p>
            <a:pPr algn="ctr"/>
            <a:r>
              <a:rPr lang="en-GB" b="1" noProof="1">
                <a:solidFill>
                  <a:schemeClr val="bg1"/>
                </a:solidFill>
                <a:latin typeface="Comfortaa" pitchFamily="2" charset="0"/>
              </a:rPr>
              <a:t>Level 3 Dental Nursing Practitioner Diploma</a:t>
            </a:r>
          </a:p>
        </p:txBody>
      </p:sp>
      <p:sp>
        <p:nvSpPr>
          <p:cNvPr id="9" name="TextBox 8">
            <a:extLst>
              <a:ext uri="{FF2B5EF4-FFF2-40B4-BE49-F238E27FC236}">
                <a16:creationId xmlns:a16="http://schemas.microsoft.com/office/drawing/2014/main" id="{B7FBFFAF-57DE-240C-3B4B-54D65B20A101}"/>
              </a:ext>
            </a:extLst>
          </p:cNvPr>
          <p:cNvSpPr txBox="1"/>
          <p:nvPr/>
        </p:nvSpPr>
        <p:spPr>
          <a:xfrm>
            <a:off x="3216036" y="3958555"/>
            <a:ext cx="2591595" cy="923330"/>
          </a:xfrm>
          <a:prstGeom prst="rect">
            <a:avLst/>
          </a:prstGeom>
          <a:noFill/>
        </p:spPr>
        <p:txBody>
          <a:bodyPr wrap="square" rtlCol="0">
            <a:spAutoFit/>
          </a:bodyPr>
          <a:lstStyle/>
          <a:p>
            <a:pPr algn="ctr"/>
            <a:r>
              <a:rPr lang="en-GB" b="1" noProof="1">
                <a:solidFill>
                  <a:schemeClr val="bg1"/>
                </a:solidFill>
                <a:latin typeface="Comfortaa" pitchFamily="2" charset="0"/>
              </a:rPr>
              <a:t>Functional Skills </a:t>
            </a:r>
            <a:br>
              <a:rPr lang="en-GB" b="1" noProof="1">
                <a:solidFill>
                  <a:schemeClr val="bg1"/>
                </a:solidFill>
                <a:latin typeface="Comfortaa" pitchFamily="2" charset="0"/>
              </a:rPr>
            </a:br>
            <a:r>
              <a:rPr lang="en-GB" b="1" noProof="1">
                <a:solidFill>
                  <a:schemeClr val="bg1"/>
                </a:solidFill>
                <a:latin typeface="Comfortaa" pitchFamily="2" charset="0"/>
              </a:rPr>
              <a:t>in English &amp; Maths</a:t>
            </a:r>
          </a:p>
          <a:p>
            <a:pPr algn="ctr"/>
            <a:r>
              <a:rPr lang="en-GB" b="1" noProof="1">
                <a:solidFill>
                  <a:schemeClr val="bg1"/>
                </a:solidFill>
                <a:latin typeface="Comfortaa" pitchFamily="2" charset="0"/>
              </a:rPr>
              <a:t>(unless exempt)</a:t>
            </a:r>
          </a:p>
        </p:txBody>
      </p:sp>
      <p:sp>
        <p:nvSpPr>
          <p:cNvPr id="10" name="TextBox 9">
            <a:extLst>
              <a:ext uri="{FF2B5EF4-FFF2-40B4-BE49-F238E27FC236}">
                <a16:creationId xmlns:a16="http://schemas.microsoft.com/office/drawing/2014/main" id="{92BB66B2-7B8E-4BA3-8382-8D258AB98DF4}"/>
              </a:ext>
            </a:extLst>
          </p:cNvPr>
          <p:cNvSpPr txBox="1"/>
          <p:nvPr/>
        </p:nvSpPr>
        <p:spPr>
          <a:xfrm>
            <a:off x="8724603" y="4003342"/>
            <a:ext cx="2591595" cy="1754326"/>
          </a:xfrm>
          <a:prstGeom prst="rect">
            <a:avLst/>
          </a:prstGeom>
          <a:noFill/>
        </p:spPr>
        <p:txBody>
          <a:bodyPr wrap="square" rtlCol="0">
            <a:spAutoFit/>
          </a:bodyPr>
          <a:lstStyle/>
          <a:p>
            <a:pPr algn="ctr"/>
            <a:r>
              <a:rPr lang="en-GB" b="1" noProof="1">
                <a:solidFill>
                  <a:schemeClr val="bg1"/>
                </a:solidFill>
                <a:latin typeface="Comfortaa" pitchFamily="2" charset="0"/>
              </a:rPr>
              <a:t>Knowledge, skills and behaviours from the Dental Nurse (GDC 2023) Apprenticeship Standards</a:t>
            </a:r>
          </a:p>
        </p:txBody>
      </p:sp>
      <p:sp>
        <p:nvSpPr>
          <p:cNvPr id="11" name="TextBox 10">
            <a:extLst>
              <a:ext uri="{FF2B5EF4-FFF2-40B4-BE49-F238E27FC236}">
                <a16:creationId xmlns:a16="http://schemas.microsoft.com/office/drawing/2014/main" id="{186F7B42-78BB-9D2F-D5C2-475A46E50964}"/>
              </a:ext>
            </a:extLst>
          </p:cNvPr>
          <p:cNvSpPr txBox="1"/>
          <p:nvPr/>
        </p:nvSpPr>
        <p:spPr>
          <a:xfrm>
            <a:off x="6355181" y="3957175"/>
            <a:ext cx="1821873" cy="923330"/>
          </a:xfrm>
          <a:prstGeom prst="rect">
            <a:avLst/>
          </a:prstGeom>
          <a:noFill/>
        </p:spPr>
        <p:txBody>
          <a:bodyPr wrap="square" rtlCol="0">
            <a:spAutoFit/>
          </a:bodyPr>
          <a:lstStyle/>
          <a:p>
            <a:pPr algn="ctr"/>
            <a:r>
              <a:rPr lang="en-GB" b="1" noProof="1">
                <a:solidFill>
                  <a:schemeClr val="bg1"/>
                </a:solidFill>
                <a:latin typeface="Comfortaa" pitchFamily="2" charset="0"/>
              </a:rPr>
              <a:t>Integrated </a:t>
            </a:r>
            <a:br>
              <a:rPr lang="en-GB" b="1" noProof="1">
                <a:solidFill>
                  <a:schemeClr val="bg1"/>
                </a:solidFill>
                <a:latin typeface="Comfortaa" pitchFamily="2" charset="0"/>
              </a:rPr>
            </a:br>
            <a:r>
              <a:rPr lang="en-GB" b="1" noProof="1">
                <a:solidFill>
                  <a:schemeClr val="bg1"/>
                </a:solidFill>
                <a:latin typeface="Comfortaa" pitchFamily="2" charset="0"/>
              </a:rPr>
              <a:t>End-Point </a:t>
            </a:r>
            <a:br>
              <a:rPr lang="en-GB" b="1" noProof="1">
                <a:solidFill>
                  <a:schemeClr val="bg1"/>
                </a:solidFill>
                <a:latin typeface="Comfortaa" pitchFamily="2" charset="0"/>
              </a:rPr>
            </a:br>
            <a:r>
              <a:rPr lang="en-GB" b="1" noProof="1">
                <a:solidFill>
                  <a:schemeClr val="bg1"/>
                </a:solidFill>
                <a:latin typeface="Comfortaa" pitchFamily="2" charset="0"/>
              </a:rPr>
              <a:t>Assessment</a:t>
            </a:r>
          </a:p>
        </p:txBody>
      </p:sp>
      <p:sp>
        <p:nvSpPr>
          <p:cNvPr id="12" name="Oval 11">
            <a:extLst>
              <a:ext uri="{FF2B5EF4-FFF2-40B4-BE49-F238E27FC236}">
                <a16:creationId xmlns:a16="http://schemas.microsoft.com/office/drawing/2014/main" id="{F4AFE61B-2CC3-9F6A-4B8D-9768D6E0E981}"/>
              </a:ext>
            </a:extLst>
          </p:cNvPr>
          <p:cNvSpPr/>
          <p:nvPr/>
        </p:nvSpPr>
        <p:spPr>
          <a:xfrm>
            <a:off x="9237366" y="2186812"/>
            <a:ext cx="1566071" cy="1566071"/>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13" name="Oval 12">
            <a:extLst>
              <a:ext uri="{FF2B5EF4-FFF2-40B4-BE49-F238E27FC236}">
                <a16:creationId xmlns:a16="http://schemas.microsoft.com/office/drawing/2014/main" id="{6C3A82BB-5A97-3E4E-B4E2-BFF4EF24C89A}"/>
              </a:ext>
            </a:extLst>
          </p:cNvPr>
          <p:cNvSpPr/>
          <p:nvPr/>
        </p:nvSpPr>
        <p:spPr>
          <a:xfrm>
            <a:off x="3728799" y="2186812"/>
            <a:ext cx="1566070" cy="1566070"/>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14" name="Oval 13">
            <a:extLst>
              <a:ext uri="{FF2B5EF4-FFF2-40B4-BE49-F238E27FC236}">
                <a16:creationId xmlns:a16="http://schemas.microsoft.com/office/drawing/2014/main" id="{9C384AFA-A87C-B637-DDDF-139FC1F102CD}"/>
              </a:ext>
            </a:extLst>
          </p:cNvPr>
          <p:cNvSpPr/>
          <p:nvPr/>
        </p:nvSpPr>
        <p:spPr>
          <a:xfrm>
            <a:off x="6483083" y="2165137"/>
            <a:ext cx="1566070" cy="1566070"/>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pic>
        <p:nvPicPr>
          <p:cNvPr id="15" name="Picture 14" descr="A white line on a black background&#10;&#10;AI-generated content may be incorrect.">
            <a:extLst>
              <a:ext uri="{FF2B5EF4-FFF2-40B4-BE49-F238E27FC236}">
                <a16:creationId xmlns:a16="http://schemas.microsoft.com/office/drawing/2014/main" id="{9CFEA83B-4AD5-32EF-B98D-B4A656CE8B1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711598" y="2639389"/>
            <a:ext cx="1113966" cy="639161"/>
          </a:xfrm>
          <a:prstGeom prst="rect">
            <a:avLst/>
          </a:prstGeom>
        </p:spPr>
      </p:pic>
      <p:pic>
        <p:nvPicPr>
          <p:cNvPr id="17" name="Picture 16" descr="A black and white sign with a tooth&#10;&#10;AI-generated content may be incorrect.">
            <a:extLst>
              <a:ext uri="{FF2B5EF4-FFF2-40B4-BE49-F238E27FC236}">
                <a16:creationId xmlns:a16="http://schemas.microsoft.com/office/drawing/2014/main" id="{4096CE85-FDB8-BD6E-010F-6137EDDFEEE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050170" y="2508182"/>
            <a:ext cx="923330" cy="923330"/>
          </a:xfrm>
          <a:prstGeom prst="rect">
            <a:avLst/>
          </a:prstGeom>
        </p:spPr>
      </p:pic>
      <p:pic>
        <p:nvPicPr>
          <p:cNvPr id="19" name="Picture 18" descr="A white outline of a tooth with a star&#10;&#10;AI-generated content may be incorrect.">
            <a:extLst>
              <a:ext uri="{FF2B5EF4-FFF2-40B4-BE49-F238E27FC236}">
                <a16:creationId xmlns:a16="http://schemas.microsoft.com/office/drawing/2014/main" id="{4CEE7E43-220F-18FC-8A17-DFBFCF52E86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561390" y="2439179"/>
            <a:ext cx="1012420" cy="1017983"/>
          </a:xfrm>
          <a:prstGeom prst="rect">
            <a:avLst/>
          </a:prstGeom>
        </p:spPr>
      </p:pic>
      <p:pic>
        <p:nvPicPr>
          <p:cNvPr id="7" name="Picture 6" descr="A white text on a black background&#10;&#10;AI-generated content may be incorrect.">
            <a:extLst>
              <a:ext uri="{FF2B5EF4-FFF2-40B4-BE49-F238E27FC236}">
                <a16:creationId xmlns:a16="http://schemas.microsoft.com/office/drawing/2014/main" id="{79B79DE7-BD54-D9D5-AAC4-0F7558CE0A2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85272" y="2532869"/>
            <a:ext cx="1311181" cy="830602"/>
          </a:xfrm>
          <a:prstGeom prst="rect">
            <a:avLst/>
          </a:prstGeom>
        </p:spPr>
      </p:pic>
    </p:spTree>
    <p:extLst>
      <p:ext uri="{BB962C8B-B14F-4D97-AF65-F5344CB8AC3E}">
        <p14:creationId xmlns:p14="http://schemas.microsoft.com/office/powerpoint/2010/main" val="3040915537"/>
      </p:ext>
    </p:extLst>
  </p:cSld>
  <p:clrMapOvr>
    <a:masterClrMapping/>
  </p:clrMapOvr>
</p:sld>
</file>

<file path=ppt/theme/theme1.xml><?xml version="1.0" encoding="utf-8"?>
<a:theme xmlns:a="http://schemas.openxmlformats.org/drawingml/2006/main" name="1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5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7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10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3.xml><?xml version="1.0" encoding="utf-8"?>
<a:theme xmlns:a="http://schemas.openxmlformats.org/drawingml/2006/main" name="1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4.xml><?xml version="1.0" encoding="utf-8"?>
<a:theme xmlns:a="http://schemas.openxmlformats.org/drawingml/2006/main" name="13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9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8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4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6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3209</Words>
  <Application>Microsoft Office PowerPoint</Application>
  <PresentationFormat>Widescreen</PresentationFormat>
  <Paragraphs>459</Paragraphs>
  <Slides>51</Slides>
  <Notes>5</Notes>
  <HiddenSlides>0</HiddenSlides>
  <MMClips>0</MMClips>
  <ScaleCrop>false</ScaleCrop>
  <HeadingPairs>
    <vt:vector size="6" baseType="variant">
      <vt:variant>
        <vt:lpstr>Fonts Used</vt:lpstr>
      </vt:variant>
      <vt:variant>
        <vt:i4>5</vt:i4>
      </vt:variant>
      <vt:variant>
        <vt:lpstr>Theme</vt:lpstr>
      </vt:variant>
      <vt:variant>
        <vt:i4>14</vt:i4>
      </vt:variant>
      <vt:variant>
        <vt:lpstr>Slide Titles</vt:lpstr>
      </vt:variant>
      <vt:variant>
        <vt:i4>51</vt:i4>
      </vt:variant>
    </vt:vector>
  </HeadingPairs>
  <TitlesOfParts>
    <vt:vector size="70" baseType="lpstr">
      <vt:lpstr>Aptos</vt:lpstr>
      <vt:lpstr>Arial</vt:lpstr>
      <vt:lpstr>Comfortaa</vt:lpstr>
      <vt:lpstr>Comfortaa Medium</vt:lpstr>
      <vt:lpstr>Comfortaa SemiBold</vt:lpstr>
      <vt:lpstr>11_Custom Design</vt:lpstr>
      <vt:lpstr>Custom Design</vt:lpstr>
      <vt:lpstr>1_Custom Design</vt:lpstr>
      <vt:lpstr>9_Custom Design</vt:lpstr>
      <vt:lpstr>2_Custom Design</vt:lpstr>
      <vt:lpstr>3_Custom Design</vt:lpstr>
      <vt:lpstr>8_Custom Design</vt:lpstr>
      <vt:lpstr>4_Custom Design</vt:lpstr>
      <vt:lpstr>6_Custom Design</vt:lpstr>
      <vt:lpstr>5_Custom Design</vt:lpstr>
      <vt:lpstr>7_Custom Design</vt:lpstr>
      <vt:lpstr>10_Custom Design</vt:lpstr>
      <vt:lpstr>12_Custom Design</vt:lpstr>
      <vt:lpstr>13_Custom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Karly Brown (PGON)</dc:creator>
  <cp:lastModifiedBy>Jamie Bannister</cp:lastModifiedBy>
  <cp:revision>6</cp:revision>
  <dcterms:created xsi:type="dcterms:W3CDTF">2025-08-14T15:46:41Z</dcterms:created>
  <dcterms:modified xsi:type="dcterms:W3CDTF">2026-06-01T19:48:56Z</dcterms:modified>
</cp:coreProperties>
</file>